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4" r:id="rId28"/>
    <p:sldId id="285" r:id="rId29"/>
    <p:sldId id="283" r:id="rId3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38" autoAdjust="0"/>
    <p:restoredTop sz="94660"/>
  </p:normalViewPr>
  <p:slideViewPr>
    <p:cSldViewPr snapToGrid="0">
      <p:cViewPr varScale="1">
        <p:scale>
          <a:sx n="81" d="100"/>
          <a:sy n="81" d="100"/>
        </p:scale>
        <p:origin x="-102" y="-7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1A5964-461B-4A25-8DA4-1EF703835C60}" type="datetimeFigureOut">
              <a:rPr lang="it-IT" smtClean="0"/>
              <a:t>04/03/2019</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012D47-F5B9-45DF-829F-89C02D543215}" type="slidenum">
              <a:rPr lang="it-IT" smtClean="0"/>
              <a:t>‹N›</a:t>
            </a:fld>
            <a:endParaRPr lang="it-IT"/>
          </a:p>
        </p:txBody>
      </p:sp>
    </p:spTree>
    <p:extLst>
      <p:ext uri="{BB962C8B-B14F-4D97-AF65-F5344CB8AC3E}">
        <p14:creationId xmlns:p14="http://schemas.microsoft.com/office/powerpoint/2010/main" val="1555928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5CF5AD7-A28E-47C3-91E5-913AFBE990CF}"/>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xmlns="" id="{91F8646E-7DCE-4C2E-BAD0-5A76759E65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xmlns="" id="{4FFB60C1-9772-43B8-A1C4-C7C81C7B6129}"/>
              </a:ext>
            </a:extLst>
          </p:cNvPr>
          <p:cNvSpPr>
            <a:spLocks noGrp="1"/>
          </p:cNvSpPr>
          <p:nvPr>
            <p:ph type="dt" sz="half" idx="10"/>
          </p:nvPr>
        </p:nvSpPr>
        <p:spPr/>
        <p:txBody>
          <a:bodyPr/>
          <a:lstStyle/>
          <a:p>
            <a:fld id="{C4DBB7CE-D674-409C-AB89-FDD7A8B89C54}" type="datetimeFigureOut">
              <a:rPr lang="it-IT" smtClean="0"/>
              <a:t>04/03/2019</a:t>
            </a:fld>
            <a:endParaRPr lang="it-IT"/>
          </a:p>
        </p:txBody>
      </p:sp>
      <p:sp>
        <p:nvSpPr>
          <p:cNvPr id="5" name="Segnaposto piè di pagina 4">
            <a:extLst>
              <a:ext uri="{FF2B5EF4-FFF2-40B4-BE49-F238E27FC236}">
                <a16:creationId xmlns:a16="http://schemas.microsoft.com/office/drawing/2014/main" xmlns="" id="{F967095F-8CD8-40CF-85B3-681F7DAA91C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8CC8A51F-788F-4CCA-A330-9750EABBE66C}"/>
              </a:ext>
            </a:extLst>
          </p:cNvPr>
          <p:cNvSpPr>
            <a:spLocks noGrp="1"/>
          </p:cNvSpPr>
          <p:nvPr>
            <p:ph type="sldNum" sz="quarter" idx="12"/>
          </p:nvPr>
        </p:nvSpPr>
        <p:spPr/>
        <p:txBody>
          <a:bodyPr/>
          <a:lstStyle/>
          <a:p>
            <a:fld id="{44F5D27F-FDC9-4A96-8A2A-5A8652990D49}" type="slidenum">
              <a:rPr lang="it-IT" smtClean="0"/>
              <a:t>‹N›</a:t>
            </a:fld>
            <a:endParaRPr lang="it-IT"/>
          </a:p>
        </p:txBody>
      </p:sp>
    </p:spTree>
    <p:extLst>
      <p:ext uri="{BB962C8B-B14F-4D97-AF65-F5344CB8AC3E}">
        <p14:creationId xmlns:p14="http://schemas.microsoft.com/office/powerpoint/2010/main" val="2657565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D566CB71-C708-4811-B08C-E28227596CCC}"/>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xmlns="" id="{2CD4ACFE-0996-47B2-8450-6AEFFF564D45}"/>
              </a:ext>
            </a:extLst>
          </p:cNvPr>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8B06A90F-896D-44F0-A4A3-E3F61E7CE49C}"/>
              </a:ext>
            </a:extLst>
          </p:cNvPr>
          <p:cNvSpPr>
            <a:spLocks noGrp="1"/>
          </p:cNvSpPr>
          <p:nvPr>
            <p:ph type="dt" sz="half" idx="10"/>
          </p:nvPr>
        </p:nvSpPr>
        <p:spPr/>
        <p:txBody>
          <a:bodyPr/>
          <a:lstStyle/>
          <a:p>
            <a:fld id="{C4DBB7CE-D674-409C-AB89-FDD7A8B89C54}" type="datetimeFigureOut">
              <a:rPr lang="it-IT" smtClean="0"/>
              <a:t>04/03/2019</a:t>
            </a:fld>
            <a:endParaRPr lang="it-IT"/>
          </a:p>
        </p:txBody>
      </p:sp>
      <p:sp>
        <p:nvSpPr>
          <p:cNvPr id="5" name="Segnaposto piè di pagina 4">
            <a:extLst>
              <a:ext uri="{FF2B5EF4-FFF2-40B4-BE49-F238E27FC236}">
                <a16:creationId xmlns:a16="http://schemas.microsoft.com/office/drawing/2014/main" xmlns="" id="{98D95B70-A05C-418C-BFB1-37BB519883A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AA451893-7712-428F-8766-463D8A779E0D}"/>
              </a:ext>
            </a:extLst>
          </p:cNvPr>
          <p:cNvSpPr>
            <a:spLocks noGrp="1"/>
          </p:cNvSpPr>
          <p:nvPr>
            <p:ph type="sldNum" sz="quarter" idx="12"/>
          </p:nvPr>
        </p:nvSpPr>
        <p:spPr/>
        <p:txBody>
          <a:bodyPr/>
          <a:lstStyle/>
          <a:p>
            <a:fld id="{44F5D27F-FDC9-4A96-8A2A-5A8652990D49}" type="slidenum">
              <a:rPr lang="it-IT" smtClean="0"/>
              <a:t>‹N›</a:t>
            </a:fld>
            <a:endParaRPr lang="it-IT"/>
          </a:p>
        </p:txBody>
      </p:sp>
    </p:spTree>
    <p:extLst>
      <p:ext uri="{BB962C8B-B14F-4D97-AF65-F5344CB8AC3E}">
        <p14:creationId xmlns:p14="http://schemas.microsoft.com/office/powerpoint/2010/main" val="2999407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xmlns="" id="{B7004F64-914E-4381-8185-F3997EBD7D13}"/>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xmlns="" id="{4A57E5F8-F5C1-4AF8-8975-EC50D0F679DC}"/>
              </a:ext>
            </a:extLst>
          </p:cNvPr>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1B8269B2-E581-4A64-B2A7-C0BF1A2D4C4F}"/>
              </a:ext>
            </a:extLst>
          </p:cNvPr>
          <p:cNvSpPr>
            <a:spLocks noGrp="1"/>
          </p:cNvSpPr>
          <p:nvPr>
            <p:ph type="dt" sz="half" idx="10"/>
          </p:nvPr>
        </p:nvSpPr>
        <p:spPr/>
        <p:txBody>
          <a:bodyPr/>
          <a:lstStyle/>
          <a:p>
            <a:fld id="{C4DBB7CE-D674-409C-AB89-FDD7A8B89C54}" type="datetimeFigureOut">
              <a:rPr lang="it-IT" smtClean="0"/>
              <a:t>04/03/2019</a:t>
            </a:fld>
            <a:endParaRPr lang="it-IT"/>
          </a:p>
        </p:txBody>
      </p:sp>
      <p:sp>
        <p:nvSpPr>
          <p:cNvPr id="5" name="Segnaposto piè di pagina 4">
            <a:extLst>
              <a:ext uri="{FF2B5EF4-FFF2-40B4-BE49-F238E27FC236}">
                <a16:creationId xmlns:a16="http://schemas.microsoft.com/office/drawing/2014/main" xmlns="" id="{3B0C42CB-939C-4251-B9CC-84072F76E09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EA4749E2-D4C3-47C9-84E9-7FA172089338}"/>
              </a:ext>
            </a:extLst>
          </p:cNvPr>
          <p:cNvSpPr>
            <a:spLocks noGrp="1"/>
          </p:cNvSpPr>
          <p:nvPr>
            <p:ph type="sldNum" sz="quarter" idx="12"/>
          </p:nvPr>
        </p:nvSpPr>
        <p:spPr/>
        <p:txBody>
          <a:bodyPr/>
          <a:lstStyle/>
          <a:p>
            <a:fld id="{44F5D27F-FDC9-4A96-8A2A-5A8652990D49}" type="slidenum">
              <a:rPr lang="it-IT" smtClean="0"/>
              <a:t>‹N›</a:t>
            </a:fld>
            <a:endParaRPr lang="it-IT"/>
          </a:p>
        </p:txBody>
      </p:sp>
    </p:spTree>
    <p:extLst>
      <p:ext uri="{BB962C8B-B14F-4D97-AF65-F5344CB8AC3E}">
        <p14:creationId xmlns:p14="http://schemas.microsoft.com/office/powerpoint/2010/main" val="356789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89DF0CF9-B06F-4E4D-B3B1-B89C04330048}"/>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4B84B75D-A765-484A-8823-85268E404791}"/>
              </a:ext>
            </a:extLst>
          </p:cNvPr>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03B20A60-AF49-4961-9CB0-4C2E15E0778A}"/>
              </a:ext>
            </a:extLst>
          </p:cNvPr>
          <p:cNvSpPr>
            <a:spLocks noGrp="1"/>
          </p:cNvSpPr>
          <p:nvPr>
            <p:ph type="dt" sz="half" idx="10"/>
          </p:nvPr>
        </p:nvSpPr>
        <p:spPr/>
        <p:txBody>
          <a:bodyPr/>
          <a:lstStyle/>
          <a:p>
            <a:fld id="{C4DBB7CE-D674-409C-AB89-FDD7A8B89C54}" type="datetimeFigureOut">
              <a:rPr lang="it-IT" smtClean="0"/>
              <a:t>04/03/2019</a:t>
            </a:fld>
            <a:endParaRPr lang="it-IT"/>
          </a:p>
        </p:txBody>
      </p:sp>
      <p:sp>
        <p:nvSpPr>
          <p:cNvPr id="5" name="Segnaposto piè di pagina 4">
            <a:extLst>
              <a:ext uri="{FF2B5EF4-FFF2-40B4-BE49-F238E27FC236}">
                <a16:creationId xmlns:a16="http://schemas.microsoft.com/office/drawing/2014/main" xmlns="" id="{435721FD-290E-458F-B3B5-A941A893CF6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ED647D52-A169-486B-A5E0-D495B19FE4F9}"/>
              </a:ext>
            </a:extLst>
          </p:cNvPr>
          <p:cNvSpPr>
            <a:spLocks noGrp="1"/>
          </p:cNvSpPr>
          <p:nvPr>
            <p:ph type="sldNum" sz="quarter" idx="12"/>
          </p:nvPr>
        </p:nvSpPr>
        <p:spPr/>
        <p:txBody>
          <a:bodyPr/>
          <a:lstStyle/>
          <a:p>
            <a:fld id="{44F5D27F-FDC9-4A96-8A2A-5A8652990D49}" type="slidenum">
              <a:rPr lang="it-IT" smtClean="0"/>
              <a:t>‹N›</a:t>
            </a:fld>
            <a:endParaRPr lang="it-IT"/>
          </a:p>
        </p:txBody>
      </p:sp>
    </p:spTree>
    <p:extLst>
      <p:ext uri="{BB962C8B-B14F-4D97-AF65-F5344CB8AC3E}">
        <p14:creationId xmlns:p14="http://schemas.microsoft.com/office/powerpoint/2010/main" val="2914214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6251300A-AE01-4BC4-B30B-508E2FD3C675}"/>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5656CCB5-5F5C-4597-BB57-35246E00D18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a:extLst>
              <a:ext uri="{FF2B5EF4-FFF2-40B4-BE49-F238E27FC236}">
                <a16:creationId xmlns:a16="http://schemas.microsoft.com/office/drawing/2014/main" xmlns="" id="{F188F7E5-D505-49BD-9396-421A62C30B86}"/>
              </a:ext>
            </a:extLst>
          </p:cNvPr>
          <p:cNvSpPr>
            <a:spLocks noGrp="1"/>
          </p:cNvSpPr>
          <p:nvPr>
            <p:ph type="dt" sz="half" idx="10"/>
          </p:nvPr>
        </p:nvSpPr>
        <p:spPr/>
        <p:txBody>
          <a:bodyPr/>
          <a:lstStyle/>
          <a:p>
            <a:fld id="{C4DBB7CE-D674-409C-AB89-FDD7A8B89C54}" type="datetimeFigureOut">
              <a:rPr lang="it-IT" smtClean="0"/>
              <a:t>04/03/2019</a:t>
            </a:fld>
            <a:endParaRPr lang="it-IT"/>
          </a:p>
        </p:txBody>
      </p:sp>
      <p:sp>
        <p:nvSpPr>
          <p:cNvPr id="5" name="Segnaposto piè di pagina 4">
            <a:extLst>
              <a:ext uri="{FF2B5EF4-FFF2-40B4-BE49-F238E27FC236}">
                <a16:creationId xmlns:a16="http://schemas.microsoft.com/office/drawing/2014/main" xmlns="" id="{33911A15-1EFC-4F5C-9515-C79C513798D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EF69EDBE-DC87-4F43-AF54-904A6E726162}"/>
              </a:ext>
            </a:extLst>
          </p:cNvPr>
          <p:cNvSpPr>
            <a:spLocks noGrp="1"/>
          </p:cNvSpPr>
          <p:nvPr>
            <p:ph type="sldNum" sz="quarter" idx="12"/>
          </p:nvPr>
        </p:nvSpPr>
        <p:spPr/>
        <p:txBody>
          <a:bodyPr/>
          <a:lstStyle/>
          <a:p>
            <a:fld id="{44F5D27F-FDC9-4A96-8A2A-5A8652990D49}" type="slidenum">
              <a:rPr lang="it-IT" smtClean="0"/>
              <a:t>‹N›</a:t>
            </a:fld>
            <a:endParaRPr lang="it-IT"/>
          </a:p>
        </p:txBody>
      </p:sp>
    </p:spTree>
    <p:extLst>
      <p:ext uri="{BB962C8B-B14F-4D97-AF65-F5344CB8AC3E}">
        <p14:creationId xmlns:p14="http://schemas.microsoft.com/office/powerpoint/2010/main" val="281634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BEF9B344-423F-4A9A-9736-160EBC2967E3}"/>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FDF58041-EDFC-457C-8797-8CA8F28CC35A}"/>
              </a:ext>
            </a:extLst>
          </p:cNvPr>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xmlns="" id="{B9B289F3-9ABD-4F6D-9C8D-CC5EB96ECBB8}"/>
              </a:ext>
            </a:extLst>
          </p:cNvPr>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xmlns="" id="{04084DAB-A738-4374-A2C1-B4B6980E1ECC}"/>
              </a:ext>
            </a:extLst>
          </p:cNvPr>
          <p:cNvSpPr>
            <a:spLocks noGrp="1"/>
          </p:cNvSpPr>
          <p:nvPr>
            <p:ph type="dt" sz="half" idx="10"/>
          </p:nvPr>
        </p:nvSpPr>
        <p:spPr/>
        <p:txBody>
          <a:bodyPr/>
          <a:lstStyle/>
          <a:p>
            <a:fld id="{C4DBB7CE-D674-409C-AB89-FDD7A8B89C54}" type="datetimeFigureOut">
              <a:rPr lang="it-IT" smtClean="0"/>
              <a:t>04/03/2019</a:t>
            </a:fld>
            <a:endParaRPr lang="it-IT"/>
          </a:p>
        </p:txBody>
      </p:sp>
      <p:sp>
        <p:nvSpPr>
          <p:cNvPr id="6" name="Segnaposto piè di pagina 5">
            <a:extLst>
              <a:ext uri="{FF2B5EF4-FFF2-40B4-BE49-F238E27FC236}">
                <a16:creationId xmlns:a16="http://schemas.microsoft.com/office/drawing/2014/main" xmlns="" id="{341369F9-5BB0-41AD-9663-8A59C19F2B1C}"/>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8ECAC73F-E615-41CE-A92A-674788180EBC}"/>
              </a:ext>
            </a:extLst>
          </p:cNvPr>
          <p:cNvSpPr>
            <a:spLocks noGrp="1"/>
          </p:cNvSpPr>
          <p:nvPr>
            <p:ph type="sldNum" sz="quarter" idx="12"/>
          </p:nvPr>
        </p:nvSpPr>
        <p:spPr/>
        <p:txBody>
          <a:bodyPr/>
          <a:lstStyle/>
          <a:p>
            <a:fld id="{44F5D27F-FDC9-4A96-8A2A-5A8652990D49}" type="slidenum">
              <a:rPr lang="it-IT" smtClean="0"/>
              <a:t>‹N›</a:t>
            </a:fld>
            <a:endParaRPr lang="it-IT"/>
          </a:p>
        </p:txBody>
      </p:sp>
    </p:spTree>
    <p:extLst>
      <p:ext uri="{BB962C8B-B14F-4D97-AF65-F5344CB8AC3E}">
        <p14:creationId xmlns:p14="http://schemas.microsoft.com/office/powerpoint/2010/main" val="1218650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649C9DCC-F247-4385-B40C-413EE6361E0A}"/>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947F31C6-7331-4982-AEBE-7B4FFA4285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a:extLst>
              <a:ext uri="{FF2B5EF4-FFF2-40B4-BE49-F238E27FC236}">
                <a16:creationId xmlns:a16="http://schemas.microsoft.com/office/drawing/2014/main" xmlns="" id="{50A4AF13-4828-4574-84DE-84ED63F80C80}"/>
              </a:ext>
            </a:extLst>
          </p:cNvPr>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xmlns="" id="{F1DADA59-8C38-465F-BF4B-02A82183AF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a:extLst>
              <a:ext uri="{FF2B5EF4-FFF2-40B4-BE49-F238E27FC236}">
                <a16:creationId xmlns:a16="http://schemas.microsoft.com/office/drawing/2014/main" xmlns="" id="{58FF4C1B-D042-4A74-98E8-D09A9D9708F9}"/>
              </a:ext>
            </a:extLst>
          </p:cNvPr>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xmlns="" id="{B97E9D13-EF3F-4C1E-8A56-8548422E6681}"/>
              </a:ext>
            </a:extLst>
          </p:cNvPr>
          <p:cNvSpPr>
            <a:spLocks noGrp="1"/>
          </p:cNvSpPr>
          <p:nvPr>
            <p:ph type="dt" sz="half" idx="10"/>
          </p:nvPr>
        </p:nvSpPr>
        <p:spPr/>
        <p:txBody>
          <a:bodyPr/>
          <a:lstStyle/>
          <a:p>
            <a:fld id="{C4DBB7CE-D674-409C-AB89-FDD7A8B89C54}" type="datetimeFigureOut">
              <a:rPr lang="it-IT" smtClean="0"/>
              <a:t>04/03/2019</a:t>
            </a:fld>
            <a:endParaRPr lang="it-IT"/>
          </a:p>
        </p:txBody>
      </p:sp>
      <p:sp>
        <p:nvSpPr>
          <p:cNvPr id="8" name="Segnaposto piè di pagina 7">
            <a:extLst>
              <a:ext uri="{FF2B5EF4-FFF2-40B4-BE49-F238E27FC236}">
                <a16:creationId xmlns:a16="http://schemas.microsoft.com/office/drawing/2014/main" xmlns="" id="{31FCB071-3F9B-4D26-A5FA-61CD739348B7}"/>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xmlns="" id="{318132BB-45A0-47BF-944E-046BF9DE5BBE}"/>
              </a:ext>
            </a:extLst>
          </p:cNvPr>
          <p:cNvSpPr>
            <a:spLocks noGrp="1"/>
          </p:cNvSpPr>
          <p:nvPr>
            <p:ph type="sldNum" sz="quarter" idx="12"/>
          </p:nvPr>
        </p:nvSpPr>
        <p:spPr/>
        <p:txBody>
          <a:bodyPr/>
          <a:lstStyle/>
          <a:p>
            <a:fld id="{44F5D27F-FDC9-4A96-8A2A-5A8652990D49}" type="slidenum">
              <a:rPr lang="it-IT" smtClean="0"/>
              <a:t>‹N›</a:t>
            </a:fld>
            <a:endParaRPr lang="it-IT"/>
          </a:p>
        </p:txBody>
      </p:sp>
    </p:spTree>
    <p:extLst>
      <p:ext uri="{BB962C8B-B14F-4D97-AF65-F5344CB8AC3E}">
        <p14:creationId xmlns:p14="http://schemas.microsoft.com/office/powerpoint/2010/main" val="1470330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D39DBCC1-ABB5-4037-AB59-F7AD592E3CB5}"/>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xmlns="" id="{119F54C1-8354-4166-B304-962A8387FAA2}"/>
              </a:ext>
            </a:extLst>
          </p:cNvPr>
          <p:cNvSpPr>
            <a:spLocks noGrp="1"/>
          </p:cNvSpPr>
          <p:nvPr>
            <p:ph type="dt" sz="half" idx="10"/>
          </p:nvPr>
        </p:nvSpPr>
        <p:spPr/>
        <p:txBody>
          <a:bodyPr/>
          <a:lstStyle/>
          <a:p>
            <a:fld id="{C4DBB7CE-D674-409C-AB89-FDD7A8B89C54}" type="datetimeFigureOut">
              <a:rPr lang="it-IT" smtClean="0"/>
              <a:t>04/03/2019</a:t>
            </a:fld>
            <a:endParaRPr lang="it-IT"/>
          </a:p>
        </p:txBody>
      </p:sp>
      <p:sp>
        <p:nvSpPr>
          <p:cNvPr id="4" name="Segnaposto piè di pagina 3">
            <a:extLst>
              <a:ext uri="{FF2B5EF4-FFF2-40B4-BE49-F238E27FC236}">
                <a16:creationId xmlns:a16="http://schemas.microsoft.com/office/drawing/2014/main" xmlns="" id="{6ACBDB26-FCBD-45BB-AE4F-AB4D485499D7}"/>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xmlns="" id="{21D490DC-FDFD-48AD-A936-375F620C8DE2}"/>
              </a:ext>
            </a:extLst>
          </p:cNvPr>
          <p:cNvSpPr>
            <a:spLocks noGrp="1"/>
          </p:cNvSpPr>
          <p:nvPr>
            <p:ph type="sldNum" sz="quarter" idx="12"/>
          </p:nvPr>
        </p:nvSpPr>
        <p:spPr/>
        <p:txBody>
          <a:bodyPr/>
          <a:lstStyle/>
          <a:p>
            <a:fld id="{44F5D27F-FDC9-4A96-8A2A-5A8652990D49}" type="slidenum">
              <a:rPr lang="it-IT" smtClean="0"/>
              <a:t>‹N›</a:t>
            </a:fld>
            <a:endParaRPr lang="it-IT"/>
          </a:p>
        </p:txBody>
      </p:sp>
    </p:spTree>
    <p:extLst>
      <p:ext uri="{BB962C8B-B14F-4D97-AF65-F5344CB8AC3E}">
        <p14:creationId xmlns:p14="http://schemas.microsoft.com/office/powerpoint/2010/main" val="4017879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xmlns="" id="{41270595-57E2-4C9E-B17F-BAAE8D879E66}"/>
              </a:ext>
            </a:extLst>
          </p:cNvPr>
          <p:cNvSpPr>
            <a:spLocks noGrp="1"/>
          </p:cNvSpPr>
          <p:nvPr>
            <p:ph type="dt" sz="half" idx="10"/>
          </p:nvPr>
        </p:nvSpPr>
        <p:spPr/>
        <p:txBody>
          <a:bodyPr/>
          <a:lstStyle/>
          <a:p>
            <a:fld id="{C4DBB7CE-D674-409C-AB89-FDD7A8B89C54}" type="datetimeFigureOut">
              <a:rPr lang="it-IT" smtClean="0"/>
              <a:t>04/03/2019</a:t>
            </a:fld>
            <a:endParaRPr lang="it-IT"/>
          </a:p>
        </p:txBody>
      </p:sp>
      <p:sp>
        <p:nvSpPr>
          <p:cNvPr id="3" name="Segnaposto piè di pagina 2">
            <a:extLst>
              <a:ext uri="{FF2B5EF4-FFF2-40B4-BE49-F238E27FC236}">
                <a16:creationId xmlns:a16="http://schemas.microsoft.com/office/drawing/2014/main" xmlns="" id="{98E6D005-5B82-4B57-9643-49E8B71BF937}"/>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xmlns="" id="{9867D6A7-0676-41E0-BC22-968203CFA0EA}"/>
              </a:ext>
            </a:extLst>
          </p:cNvPr>
          <p:cNvSpPr>
            <a:spLocks noGrp="1"/>
          </p:cNvSpPr>
          <p:nvPr>
            <p:ph type="sldNum" sz="quarter" idx="12"/>
          </p:nvPr>
        </p:nvSpPr>
        <p:spPr/>
        <p:txBody>
          <a:bodyPr/>
          <a:lstStyle/>
          <a:p>
            <a:fld id="{44F5D27F-FDC9-4A96-8A2A-5A8652990D49}" type="slidenum">
              <a:rPr lang="it-IT" smtClean="0"/>
              <a:t>‹N›</a:t>
            </a:fld>
            <a:endParaRPr lang="it-IT"/>
          </a:p>
        </p:txBody>
      </p:sp>
    </p:spTree>
    <p:extLst>
      <p:ext uri="{BB962C8B-B14F-4D97-AF65-F5344CB8AC3E}">
        <p14:creationId xmlns:p14="http://schemas.microsoft.com/office/powerpoint/2010/main" val="4292057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62A60D4E-E4D6-4842-A3B8-5232828E74C4}"/>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2A94E126-CE50-4921-8DE3-C3EF2E1B85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xmlns="" id="{7CBBDD67-559E-4F8D-A57C-0DD4E89C2F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xmlns="" id="{6F8704D2-8DB1-49E2-A39E-6FFBCC733E95}"/>
              </a:ext>
            </a:extLst>
          </p:cNvPr>
          <p:cNvSpPr>
            <a:spLocks noGrp="1"/>
          </p:cNvSpPr>
          <p:nvPr>
            <p:ph type="dt" sz="half" idx="10"/>
          </p:nvPr>
        </p:nvSpPr>
        <p:spPr/>
        <p:txBody>
          <a:bodyPr/>
          <a:lstStyle/>
          <a:p>
            <a:fld id="{C4DBB7CE-D674-409C-AB89-FDD7A8B89C54}" type="datetimeFigureOut">
              <a:rPr lang="it-IT" smtClean="0"/>
              <a:t>04/03/2019</a:t>
            </a:fld>
            <a:endParaRPr lang="it-IT"/>
          </a:p>
        </p:txBody>
      </p:sp>
      <p:sp>
        <p:nvSpPr>
          <p:cNvPr id="6" name="Segnaposto piè di pagina 5">
            <a:extLst>
              <a:ext uri="{FF2B5EF4-FFF2-40B4-BE49-F238E27FC236}">
                <a16:creationId xmlns:a16="http://schemas.microsoft.com/office/drawing/2014/main" xmlns="" id="{D79AE2D8-4B1D-4248-AF78-B9A8512F160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E0B9FAD4-C6EF-41D2-9DEF-2D7A2BE2F595}"/>
              </a:ext>
            </a:extLst>
          </p:cNvPr>
          <p:cNvSpPr>
            <a:spLocks noGrp="1"/>
          </p:cNvSpPr>
          <p:nvPr>
            <p:ph type="sldNum" sz="quarter" idx="12"/>
          </p:nvPr>
        </p:nvSpPr>
        <p:spPr/>
        <p:txBody>
          <a:bodyPr/>
          <a:lstStyle/>
          <a:p>
            <a:fld id="{44F5D27F-FDC9-4A96-8A2A-5A8652990D49}" type="slidenum">
              <a:rPr lang="it-IT" smtClean="0"/>
              <a:t>‹N›</a:t>
            </a:fld>
            <a:endParaRPr lang="it-IT"/>
          </a:p>
        </p:txBody>
      </p:sp>
    </p:spTree>
    <p:extLst>
      <p:ext uri="{BB962C8B-B14F-4D97-AF65-F5344CB8AC3E}">
        <p14:creationId xmlns:p14="http://schemas.microsoft.com/office/powerpoint/2010/main" val="26861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BDEEF13-412A-42BF-811D-41C3700F6980}"/>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xmlns="" id="{40F81005-33C4-419D-99D7-E97DC4BAE1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xmlns="" id="{1A999F62-F8FC-4711-95D6-62EE95DDAE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xmlns="" id="{3CF1BBC4-79F8-41C5-9EBD-356E9450EAE7}"/>
              </a:ext>
            </a:extLst>
          </p:cNvPr>
          <p:cNvSpPr>
            <a:spLocks noGrp="1"/>
          </p:cNvSpPr>
          <p:nvPr>
            <p:ph type="dt" sz="half" idx="10"/>
          </p:nvPr>
        </p:nvSpPr>
        <p:spPr/>
        <p:txBody>
          <a:bodyPr/>
          <a:lstStyle/>
          <a:p>
            <a:fld id="{C4DBB7CE-D674-409C-AB89-FDD7A8B89C54}" type="datetimeFigureOut">
              <a:rPr lang="it-IT" smtClean="0"/>
              <a:t>04/03/2019</a:t>
            </a:fld>
            <a:endParaRPr lang="it-IT"/>
          </a:p>
        </p:txBody>
      </p:sp>
      <p:sp>
        <p:nvSpPr>
          <p:cNvPr id="6" name="Segnaposto piè di pagina 5">
            <a:extLst>
              <a:ext uri="{FF2B5EF4-FFF2-40B4-BE49-F238E27FC236}">
                <a16:creationId xmlns:a16="http://schemas.microsoft.com/office/drawing/2014/main" xmlns="" id="{B6C2069A-B6C8-4E07-892A-AB228B6F64C4}"/>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5646885C-08AE-4175-90A5-B2C62E7B5742}"/>
              </a:ext>
            </a:extLst>
          </p:cNvPr>
          <p:cNvSpPr>
            <a:spLocks noGrp="1"/>
          </p:cNvSpPr>
          <p:nvPr>
            <p:ph type="sldNum" sz="quarter" idx="12"/>
          </p:nvPr>
        </p:nvSpPr>
        <p:spPr/>
        <p:txBody>
          <a:bodyPr/>
          <a:lstStyle/>
          <a:p>
            <a:fld id="{44F5D27F-FDC9-4A96-8A2A-5A8652990D49}" type="slidenum">
              <a:rPr lang="it-IT" smtClean="0"/>
              <a:t>‹N›</a:t>
            </a:fld>
            <a:endParaRPr lang="it-IT"/>
          </a:p>
        </p:txBody>
      </p:sp>
    </p:spTree>
    <p:extLst>
      <p:ext uri="{BB962C8B-B14F-4D97-AF65-F5344CB8AC3E}">
        <p14:creationId xmlns:p14="http://schemas.microsoft.com/office/powerpoint/2010/main" val="748146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xmlns="" id="{73DE735E-15DF-4F07-AA79-D31764382B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682CB2FE-DF71-4E21-8FB6-46E6468372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401DA57A-431A-48E4-B059-08E31E5806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DBB7CE-D674-409C-AB89-FDD7A8B89C54}" type="datetimeFigureOut">
              <a:rPr lang="it-IT" smtClean="0"/>
              <a:t>04/03/2019</a:t>
            </a:fld>
            <a:endParaRPr lang="it-IT"/>
          </a:p>
        </p:txBody>
      </p:sp>
      <p:sp>
        <p:nvSpPr>
          <p:cNvPr id="5" name="Segnaposto piè di pagina 4">
            <a:extLst>
              <a:ext uri="{FF2B5EF4-FFF2-40B4-BE49-F238E27FC236}">
                <a16:creationId xmlns:a16="http://schemas.microsoft.com/office/drawing/2014/main" xmlns="" id="{6E3FA02C-2548-495B-88FA-4A5447DDC0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xmlns="" id="{71C04D0B-6FC5-412C-AEF8-6F1EEF7550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F5D27F-FDC9-4A96-8A2A-5A8652990D49}" type="slidenum">
              <a:rPr lang="it-IT" smtClean="0"/>
              <a:t>‹N›</a:t>
            </a:fld>
            <a:endParaRPr lang="it-IT"/>
          </a:p>
        </p:txBody>
      </p:sp>
    </p:spTree>
    <p:extLst>
      <p:ext uri="{BB962C8B-B14F-4D97-AF65-F5344CB8AC3E}">
        <p14:creationId xmlns:p14="http://schemas.microsoft.com/office/powerpoint/2010/main" val="7383488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66998FC0-CF07-431E-900C-CFAB6DC6E9FC}"/>
              </a:ext>
            </a:extLst>
          </p:cNvPr>
          <p:cNvSpPr>
            <a:spLocks noGrp="1"/>
          </p:cNvSpPr>
          <p:nvPr>
            <p:ph type="ctrTitle"/>
          </p:nvPr>
        </p:nvSpPr>
        <p:spPr>
          <a:xfrm>
            <a:off x="1524000" y="2235200"/>
            <a:ext cx="9671538" cy="3380154"/>
          </a:xfrm>
        </p:spPr>
        <p:txBody>
          <a:bodyPr>
            <a:noAutofit/>
          </a:bodyPr>
          <a:lstStyle/>
          <a:p>
            <a:r>
              <a:rPr lang="it-IT" sz="7200" u="sng" dirty="0">
                <a:solidFill>
                  <a:srgbClr val="C00000"/>
                </a:solidFill>
                <a:latin typeface="Castellar" panose="020A0402060406010301" pitchFamily="18" charset="0"/>
              </a:rPr>
              <a:t>Visite </a:t>
            </a:r>
            <a:r>
              <a:rPr lang="it-IT" sz="7200" u="sng" dirty="0" err="1">
                <a:solidFill>
                  <a:srgbClr val="C00000"/>
                </a:solidFill>
                <a:latin typeface="Castellar" panose="020A0402060406010301" pitchFamily="18" charset="0"/>
              </a:rPr>
              <a:t>au</a:t>
            </a:r>
            <a:r>
              <a:rPr lang="it-IT" sz="7200" u="sng" dirty="0">
                <a:solidFill>
                  <a:srgbClr val="C00000"/>
                </a:solidFill>
                <a:latin typeface="Castellar" panose="020A0402060406010301" pitchFamily="18" charset="0"/>
              </a:rPr>
              <a:t> musée </a:t>
            </a:r>
            <a:r>
              <a:rPr lang="it-IT" sz="7200" u="sng" dirty="0" err="1">
                <a:solidFill>
                  <a:srgbClr val="C00000"/>
                </a:solidFill>
                <a:latin typeface="Castellar" panose="020A0402060406010301" pitchFamily="18" charset="0"/>
              </a:rPr>
              <a:t>archeologique</a:t>
            </a:r>
            <a:r>
              <a:rPr lang="it-IT" sz="7200" u="sng" dirty="0">
                <a:solidFill>
                  <a:srgbClr val="C00000"/>
                </a:solidFill>
                <a:latin typeface="Castellar" panose="020A0402060406010301" pitchFamily="18" charset="0"/>
              </a:rPr>
              <a:t> de </a:t>
            </a:r>
            <a:r>
              <a:rPr lang="it-IT" sz="7200" u="sng" dirty="0" err="1" smtClean="0">
                <a:solidFill>
                  <a:srgbClr val="C00000"/>
                </a:solidFill>
                <a:latin typeface="Castellar" panose="020A0402060406010301" pitchFamily="18" charset="0"/>
              </a:rPr>
              <a:t>Turin</a:t>
            </a:r>
            <a:r>
              <a:rPr lang="it-IT" sz="7200" u="sng" dirty="0" smtClean="0">
                <a:solidFill>
                  <a:srgbClr val="C00000"/>
                </a:solidFill>
                <a:latin typeface="Castellar" panose="020A0402060406010301" pitchFamily="18" charset="0"/>
              </a:rPr>
              <a:t/>
            </a:r>
            <a:br>
              <a:rPr lang="it-IT" sz="7200" u="sng" dirty="0" smtClean="0">
                <a:solidFill>
                  <a:srgbClr val="C00000"/>
                </a:solidFill>
                <a:latin typeface="Castellar" panose="020A0402060406010301" pitchFamily="18" charset="0"/>
              </a:rPr>
            </a:br>
            <a:r>
              <a:rPr lang="it-IT" sz="1200" u="sng" dirty="0" err="1" smtClean="0">
                <a:solidFill>
                  <a:srgbClr val="002060"/>
                </a:solidFill>
                <a:latin typeface="Castellar" panose="020A0402060406010301" pitchFamily="18" charset="0"/>
              </a:rPr>
              <a:t>photographie</a:t>
            </a:r>
            <a:r>
              <a:rPr lang="it-IT" sz="1200" u="sng" dirty="0" smtClean="0">
                <a:solidFill>
                  <a:srgbClr val="002060"/>
                </a:solidFill>
                <a:latin typeface="Castellar" panose="020A0402060406010301" pitchFamily="18" charset="0"/>
              </a:rPr>
              <a:t> : COSTANZA CAMPANACCI</a:t>
            </a:r>
            <a:br>
              <a:rPr lang="it-IT" sz="1200" u="sng" dirty="0" smtClean="0">
                <a:solidFill>
                  <a:srgbClr val="002060"/>
                </a:solidFill>
                <a:latin typeface="Castellar" panose="020A0402060406010301" pitchFamily="18" charset="0"/>
              </a:rPr>
            </a:br>
            <a:r>
              <a:rPr lang="it-IT" sz="1200" u="sng" dirty="0" smtClean="0">
                <a:solidFill>
                  <a:srgbClr val="002060"/>
                </a:solidFill>
                <a:latin typeface="Castellar" panose="020A0402060406010301" pitchFamily="18" charset="0"/>
              </a:rPr>
              <a:t>REDACTION : ALESSANDRA SORESINA et </a:t>
            </a:r>
            <a:r>
              <a:rPr lang="it-IT" sz="1200" u="sng" dirty="0" err="1" smtClean="0">
                <a:solidFill>
                  <a:srgbClr val="002060"/>
                </a:solidFill>
                <a:latin typeface="Castellar" panose="020A0402060406010301" pitchFamily="18" charset="0"/>
              </a:rPr>
              <a:t>maria</a:t>
            </a:r>
            <a:r>
              <a:rPr lang="it-IT" sz="1200" u="sng" dirty="0" smtClean="0">
                <a:solidFill>
                  <a:srgbClr val="002060"/>
                </a:solidFill>
                <a:latin typeface="Castellar" panose="020A0402060406010301" pitchFamily="18" charset="0"/>
              </a:rPr>
              <a:t> vittoria </a:t>
            </a:r>
            <a:r>
              <a:rPr lang="it-IT" sz="1200" u="sng" dirty="0" err="1" smtClean="0">
                <a:solidFill>
                  <a:srgbClr val="002060"/>
                </a:solidFill>
                <a:latin typeface="Castellar" panose="020A0402060406010301" pitchFamily="18" charset="0"/>
              </a:rPr>
              <a:t>passerin</a:t>
            </a:r>
            <a:r>
              <a:rPr lang="it-IT" sz="1200" u="sng" dirty="0" smtClean="0">
                <a:solidFill>
                  <a:srgbClr val="002060"/>
                </a:solidFill>
                <a:latin typeface="Castellar" panose="020A0402060406010301" pitchFamily="18" charset="0"/>
              </a:rPr>
              <a:t> </a:t>
            </a:r>
            <a:r>
              <a:rPr lang="it-IT" sz="1200" u="sng" dirty="0" err="1" smtClean="0">
                <a:solidFill>
                  <a:srgbClr val="002060"/>
                </a:solidFill>
                <a:latin typeface="Castellar" panose="020A0402060406010301" pitchFamily="18" charset="0"/>
              </a:rPr>
              <a:t>d’entreves</a:t>
            </a:r>
            <a:r>
              <a:rPr lang="it-IT" sz="1200" u="sng" dirty="0" smtClean="0">
                <a:solidFill>
                  <a:srgbClr val="002060"/>
                </a:solidFill>
                <a:latin typeface="Castellar" panose="020A0402060406010301" pitchFamily="18" charset="0"/>
              </a:rPr>
              <a:t> 1G </a:t>
            </a:r>
            <a:r>
              <a:rPr lang="it-IT" sz="1200" u="sng" dirty="0" err="1" smtClean="0">
                <a:solidFill>
                  <a:srgbClr val="002060"/>
                </a:solidFill>
                <a:latin typeface="Castellar" panose="020A0402060406010301" pitchFamily="18" charset="0"/>
              </a:rPr>
              <a:t>int</a:t>
            </a:r>
            <a:r>
              <a:rPr lang="it-IT" sz="1200" u="sng" smtClean="0">
                <a:solidFill>
                  <a:srgbClr val="002060"/>
                </a:solidFill>
                <a:latin typeface="Castellar" panose="020A0402060406010301" pitchFamily="18" charset="0"/>
              </a:rPr>
              <a:t>.</a:t>
            </a:r>
            <a:endParaRPr lang="it-IT" sz="7200" u="sng" dirty="0">
              <a:solidFill>
                <a:srgbClr val="002060"/>
              </a:solidFill>
              <a:latin typeface="Castellar" panose="020A0402060406010301" pitchFamily="18" charset="0"/>
            </a:endParaRPr>
          </a:p>
        </p:txBody>
      </p:sp>
    </p:spTree>
    <p:extLst>
      <p:ext uri="{BB962C8B-B14F-4D97-AF65-F5344CB8AC3E}">
        <p14:creationId xmlns:p14="http://schemas.microsoft.com/office/powerpoint/2010/main" val="30698820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9BCA206C-F2CD-4EBA-8309-1A36C7F58DF3}"/>
              </a:ext>
            </a:extLst>
          </p:cNvPr>
          <p:cNvSpPr>
            <a:spLocks noGrp="1"/>
          </p:cNvSpPr>
          <p:nvPr>
            <p:ph type="title"/>
          </p:nvPr>
        </p:nvSpPr>
        <p:spPr/>
        <p:txBody>
          <a:bodyPr/>
          <a:lstStyle/>
          <a:p>
            <a:pPr algn="ctr"/>
            <a:r>
              <a:rPr lang="fr-FR" u="sng" dirty="0">
                <a:solidFill>
                  <a:srgbClr val="C00000"/>
                </a:solidFill>
                <a:latin typeface="Castellar" panose="020A0402060406010301" pitchFamily="18" charset="0"/>
              </a:rPr>
              <a:t>A quoi sert le nom écrit au pied de la statue ?</a:t>
            </a:r>
            <a:endParaRPr lang="it-IT" u="sng" dirty="0">
              <a:solidFill>
                <a:srgbClr val="C00000"/>
              </a:solidFill>
              <a:latin typeface="Castellar" panose="020A0402060406010301" pitchFamily="18" charset="0"/>
            </a:endParaRPr>
          </a:p>
        </p:txBody>
      </p:sp>
      <p:sp>
        <p:nvSpPr>
          <p:cNvPr id="3" name="Segnaposto contenuto 2">
            <a:extLst>
              <a:ext uri="{FF2B5EF4-FFF2-40B4-BE49-F238E27FC236}">
                <a16:creationId xmlns:a16="http://schemas.microsoft.com/office/drawing/2014/main" xmlns="" id="{592F7BD5-3278-476B-87D5-6D99C13CAB6B}"/>
              </a:ext>
            </a:extLst>
          </p:cNvPr>
          <p:cNvSpPr>
            <a:spLocks noGrp="1"/>
          </p:cNvSpPr>
          <p:nvPr>
            <p:ph idx="1"/>
          </p:nvPr>
        </p:nvSpPr>
        <p:spPr/>
        <p:txBody>
          <a:bodyPr/>
          <a:lstStyle/>
          <a:p>
            <a:pPr marL="0" indent="0">
              <a:buNone/>
            </a:pPr>
            <a:r>
              <a:rPr lang="fr-FR" i="1" dirty="0">
                <a:latin typeface="Times New Roman" panose="02020603050405020304" pitchFamily="18" charset="0"/>
                <a:cs typeface="Times New Roman" panose="02020603050405020304" pitchFamily="18" charset="0"/>
              </a:rPr>
              <a:t>Le nom qui est inscrit aux pieds de la statue sert à identifier la personne décédée.</a:t>
            </a:r>
            <a:endParaRPr lang="it-IT" dirty="0">
              <a:latin typeface="Times New Roman" panose="02020603050405020304" pitchFamily="18" charset="0"/>
              <a:cs typeface="Times New Roman" panose="02020603050405020304" pitchFamily="18" charset="0"/>
            </a:endParaRPr>
          </a:p>
          <a:p>
            <a:pPr marL="0" indent="0">
              <a:buNone/>
            </a:pPr>
            <a:endParaRPr lang="it-IT" dirty="0"/>
          </a:p>
        </p:txBody>
      </p:sp>
      <p:pic>
        <p:nvPicPr>
          <p:cNvPr id="5" name="Immagine 4">
            <a:extLst>
              <a:ext uri="{FF2B5EF4-FFF2-40B4-BE49-F238E27FC236}">
                <a16:creationId xmlns:a16="http://schemas.microsoft.com/office/drawing/2014/main" xmlns="" id="{4C07BBF4-18E2-4F14-91C2-BD20E506A1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6141" y="2379181"/>
            <a:ext cx="7459718" cy="4232516"/>
          </a:xfrm>
          <a:prstGeom prst="rect">
            <a:avLst/>
          </a:prstGeom>
        </p:spPr>
      </p:pic>
    </p:spTree>
    <p:extLst>
      <p:ext uri="{BB962C8B-B14F-4D97-AF65-F5344CB8AC3E}">
        <p14:creationId xmlns:p14="http://schemas.microsoft.com/office/powerpoint/2010/main" val="2541977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9E651177-5B25-4C63-B272-A862DB097D1E}"/>
              </a:ext>
            </a:extLst>
          </p:cNvPr>
          <p:cNvSpPr>
            <a:spLocks noGrp="1"/>
          </p:cNvSpPr>
          <p:nvPr>
            <p:ph type="title"/>
          </p:nvPr>
        </p:nvSpPr>
        <p:spPr>
          <a:xfrm>
            <a:off x="838200" y="442498"/>
            <a:ext cx="10515600" cy="1009651"/>
          </a:xfrm>
        </p:spPr>
        <p:txBody>
          <a:bodyPr>
            <a:normAutofit fontScale="90000"/>
          </a:bodyPr>
          <a:lstStyle/>
          <a:p>
            <a:pPr algn="ctr"/>
            <a:r>
              <a:rPr lang="fr-FR" u="sng" dirty="0">
                <a:solidFill>
                  <a:srgbClr val="C00000"/>
                </a:solidFill>
                <a:latin typeface="Castellar" panose="020A0402060406010301" pitchFamily="18" charset="0"/>
                <a:cs typeface="Times New Roman" panose="02020603050405020304" pitchFamily="18" charset="0"/>
              </a:rPr>
              <a:t>Evolution </a:t>
            </a:r>
            <a:r>
              <a:rPr lang="fr-FR" u="sng" dirty="0" err="1" smtClean="0">
                <a:solidFill>
                  <a:srgbClr val="C00000"/>
                </a:solidFill>
                <a:latin typeface="Castellar" panose="020A0402060406010301" pitchFamily="18" charset="0"/>
                <a:cs typeface="Times New Roman" panose="02020603050405020304" pitchFamily="18" charset="0"/>
              </a:rPr>
              <a:t>eT</a:t>
            </a:r>
            <a:r>
              <a:rPr lang="fr-FR" u="sng" dirty="0" smtClean="0">
                <a:solidFill>
                  <a:srgbClr val="C00000"/>
                </a:solidFill>
                <a:latin typeface="Castellar" panose="020A0402060406010301" pitchFamily="18" charset="0"/>
                <a:cs typeface="Times New Roman" panose="02020603050405020304" pitchFamily="18" charset="0"/>
              </a:rPr>
              <a:t> </a:t>
            </a:r>
            <a:r>
              <a:rPr lang="fr-FR" u="sng" dirty="0">
                <a:solidFill>
                  <a:srgbClr val="C00000"/>
                </a:solidFill>
                <a:latin typeface="Castellar" panose="020A0402060406010301" pitchFamily="18" charset="0"/>
                <a:cs typeface="Times New Roman" panose="02020603050405020304" pitchFamily="18" charset="0"/>
              </a:rPr>
              <a:t>la forme des sarcophages</a:t>
            </a:r>
            <a:r>
              <a:rPr lang="fr-FR" sz="4000" u="sng" dirty="0">
                <a:solidFill>
                  <a:srgbClr val="C00000"/>
                </a:solidFill>
                <a:latin typeface="Castellar" panose="020A0402060406010301" pitchFamily="18" charset="0"/>
                <a:cs typeface="Times New Roman" panose="02020603050405020304" pitchFamily="18" charset="0"/>
              </a:rPr>
              <a:t>?</a:t>
            </a:r>
            <a:endParaRPr lang="it-IT" u="sng" dirty="0">
              <a:solidFill>
                <a:srgbClr val="C00000"/>
              </a:solidFill>
              <a:latin typeface="Castellar" panose="020A0402060406010301" pitchFamily="18" charset="0"/>
              <a:cs typeface="Times New Roman" panose="02020603050405020304" pitchFamily="18" charset="0"/>
            </a:endParaRPr>
          </a:p>
        </p:txBody>
      </p:sp>
      <p:sp>
        <p:nvSpPr>
          <p:cNvPr id="3" name="Segnaposto contenuto 2">
            <a:extLst>
              <a:ext uri="{FF2B5EF4-FFF2-40B4-BE49-F238E27FC236}">
                <a16:creationId xmlns:a16="http://schemas.microsoft.com/office/drawing/2014/main" xmlns="" id="{B02D2E05-8FA2-482E-A9B6-92BD7091C222}"/>
              </a:ext>
            </a:extLst>
          </p:cNvPr>
          <p:cNvSpPr>
            <a:spLocks noGrp="1"/>
          </p:cNvSpPr>
          <p:nvPr>
            <p:ph idx="1"/>
          </p:nvPr>
        </p:nvSpPr>
        <p:spPr>
          <a:xfrm>
            <a:off x="826025" y="1666599"/>
            <a:ext cx="10515600" cy="1553679"/>
          </a:xfrm>
        </p:spPr>
        <p:txBody>
          <a:bodyPr>
            <a:normAutofit lnSpcReduction="10000"/>
          </a:bodyPr>
          <a:lstStyle/>
          <a:p>
            <a:pPr marL="0" indent="0">
              <a:buNone/>
            </a:pPr>
            <a:r>
              <a:rPr lang="fr-FR" i="1" dirty="0">
                <a:latin typeface="Times New Roman" panose="02020603050405020304" pitchFamily="18" charset="0"/>
                <a:cs typeface="Times New Roman" panose="02020603050405020304" pitchFamily="18" charset="0"/>
              </a:rPr>
              <a:t>L'évolution du sarcophage se constate par le passage d'un sarcophage très petit en bois, à un sarcophage plus grand en pierre et pour terminer à nouveau </a:t>
            </a:r>
            <a:r>
              <a:rPr lang="fr-FR" i="1" dirty="0" smtClean="0">
                <a:latin typeface="Times New Roman" panose="02020603050405020304" pitchFamily="18" charset="0"/>
                <a:cs typeface="Times New Roman" panose="02020603050405020304" pitchFamily="18" charset="0"/>
              </a:rPr>
              <a:t>par un </a:t>
            </a:r>
            <a:r>
              <a:rPr lang="fr-FR" i="1" dirty="0">
                <a:latin typeface="Times New Roman" panose="02020603050405020304" pitchFamily="18" charset="0"/>
                <a:cs typeface="Times New Roman" panose="02020603050405020304" pitchFamily="18" charset="0"/>
              </a:rPr>
              <a:t>sarcophage en bois gigantesque, souvent composé en forme de </a:t>
            </a:r>
            <a:r>
              <a:rPr lang="fr-FR" i="1" dirty="0" err="1">
                <a:latin typeface="Times New Roman" panose="02020603050405020304" pitchFamily="18" charset="0"/>
                <a:cs typeface="Times New Roman" panose="02020603050405020304" pitchFamily="18" charset="0"/>
              </a:rPr>
              <a:t>matrioska</a:t>
            </a:r>
            <a:r>
              <a:rPr lang="fr-FR" i="1" dirty="0">
                <a:latin typeface="Times New Roman" panose="02020603050405020304" pitchFamily="18" charset="0"/>
                <a:cs typeface="Times New Roman" panose="02020603050405020304" pitchFamily="18" charset="0"/>
              </a:rPr>
              <a:t> décoré avec de l'or et des peintures précieuses.</a:t>
            </a:r>
            <a:endParaRPr lang="it-IT" dirty="0">
              <a:latin typeface="Times New Roman" panose="02020603050405020304" pitchFamily="18" charset="0"/>
              <a:cs typeface="Times New Roman" panose="02020603050405020304" pitchFamily="18" charset="0"/>
            </a:endParaRPr>
          </a:p>
          <a:p>
            <a:pPr marL="0" indent="0">
              <a:buNone/>
            </a:pPr>
            <a:endParaRPr lang="it-IT" dirty="0"/>
          </a:p>
        </p:txBody>
      </p:sp>
      <p:pic>
        <p:nvPicPr>
          <p:cNvPr id="5" name="Immagine 4">
            <a:extLst>
              <a:ext uri="{FF2B5EF4-FFF2-40B4-BE49-F238E27FC236}">
                <a16:creationId xmlns:a16="http://schemas.microsoft.com/office/drawing/2014/main" xmlns="" id="{6C01B9C1-C890-4454-B70A-44E0785C03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3429000"/>
            <a:ext cx="4689034" cy="3121439"/>
          </a:xfrm>
          <a:prstGeom prst="rect">
            <a:avLst/>
          </a:prstGeom>
        </p:spPr>
      </p:pic>
      <p:pic>
        <p:nvPicPr>
          <p:cNvPr id="7" name="Immagine 6">
            <a:extLst>
              <a:ext uri="{FF2B5EF4-FFF2-40B4-BE49-F238E27FC236}">
                <a16:creationId xmlns:a16="http://schemas.microsoft.com/office/drawing/2014/main" xmlns="" id="{41AE37C4-306B-4687-9C13-9F3D2E4B40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3420" y="3429000"/>
            <a:ext cx="4689034" cy="3128865"/>
          </a:xfrm>
          <a:prstGeom prst="rect">
            <a:avLst/>
          </a:prstGeom>
        </p:spPr>
      </p:pic>
    </p:spTree>
    <p:extLst>
      <p:ext uri="{BB962C8B-B14F-4D97-AF65-F5344CB8AC3E}">
        <p14:creationId xmlns:p14="http://schemas.microsoft.com/office/powerpoint/2010/main" val="62292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7A8B25F5-4A7B-49EE-88AC-0C0FE530378D}"/>
              </a:ext>
            </a:extLst>
          </p:cNvPr>
          <p:cNvSpPr>
            <a:spLocks noGrp="1"/>
          </p:cNvSpPr>
          <p:nvPr>
            <p:ph type="title"/>
          </p:nvPr>
        </p:nvSpPr>
        <p:spPr>
          <a:xfrm>
            <a:off x="838200" y="681037"/>
            <a:ext cx="10515600" cy="1325563"/>
          </a:xfrm>
        </p:spPr>
        <p:txBody>
          <a:bodyPr>
            <a:normAutofit fontScale="90000"/>
          </a:bodyPr>
          <a:lstStyle/>
          <a:p>
            <a:pPr algn="ctr"/>
            <a:r>
              <a:rPr lang="fr-FR" u="sng" dirty="0">
                <a:solidFill>
                  <a:srgbClr val="C00000"/>
                </a:solidFill>
                <a:latin typeface="Castellar" panose="020A0402060406010301" pitchFamily="18" charset="0"/>
              </a:rPr>
              <a:t>Les esclaves existaient-ils vraiment en Egypte ?</a:t>
            </a:r>
            <a:r>
              <a:rPr lang="it-IT" u="sng" dirty="0">
                <a:solidFill>
                  <a:srgbClr val="C00000"/>
                </a:solidFill>
                <a:latin typeface="Castellar" panose="020A0402060406010301" pitchFamily="18" charset="0"/>
              </a:rPr>
              <a:t/>
            </a:r>
            <a:br>
              <a:rPr lang="it-IT" u="sng" dirty="0">
                <a:solidFill>
                  <a:srgbClr val="C00000"/>
                </a:solidFill>
                <a:latin typeface="Castellar" panose="020A0402060406010301" pitchFamily="18" charset="0"/>
              </a:rPr>
            </a:br>
            <a:endParaRPr lang="it-IT" u="sng" dirty="0">
              <a:solidFill>
                <a:srgbClr val="C00000"/>
              </a:solidFill>
              <a:latin typeface="Castellar" panose="020A0402060406010301" pitchFamily="18" charset="0"/>
            </a:endParaRPr>
          </a:p>
        </p:txBody>
      </p:sp>
      <p:sp>
        <p:nvSpPr>
          <p:cNvPr id="3" name="Segnaposto contenuto 2">
            <a:extLst>
              <a:ext uri="{FF2B5EF4-FFF2-40B4-BE49-F238E27FC236}">
                <a16:creationId xmlns:a16="http://schemas.microsoft.com/office/drawing/2014/main" xmlns="" id="{06844677-8B66-44D2-B86A-07AC1C0CC1DD}"/>
              </a:ext>
            </a:extLst>
          </p:cNvPr>
          <p:cNvSpPr>
            <a:spLocks noGrp="1"/>
          </p:cNvSpPr>
          <p:nvPr>
            <p:ph idx="1"/>
          </p:nvPr>
        </p:nvSpPr>
        <p:spPr>
          <a:xfrm>
            <a:off x="838200" y="1825625"/>
            <a:ext cx="10515600" cy="1103105"/>
          </a:xfrm>
        </p:spPr>
        <p:txBody>
          <a:bodyPr/>
          <a:lstStyle/>
          <a:p>
            <a:pPr marL="0" indent="0">
              <a:buNone/>
            </a:pPr>
            <a:r>
              <a:rPr lang="fr-FR" i="1" dirty="0">
                <a:latin typeface="Times New Roman" panose="02020603050405020304" pitchFamily="18" charset="0"/>
                <a:cs typeface="Times New Roman" panose="02020603050405020304" pitchFamily="18" charset="0"/>
              </a:rPr>
              <a:t>Dans l'histoire de l'Egypte, les esclaves n'existaient pas : ils étaient considérés comme </a:t>
            </a:r>
            <a:r>
              <a:rPr lang="fr-FR" i="1" dirty="0" smtClean="0">
                <a:latin typeface="Times New Roman" panose="02020603050405020304" pitchFamily="18" charset="0"/>
                <a:cs typeface="Times New Roman" panose="02020603050405020304" pitchFamily="18" charset="0"/>
              </a:rPr>
              <a:t>de </a:t>
            </a:r>
            <a:r>
              <a:rPr lang="fr-FR" i="1" dirty="0">
                <a:latin typeface="Times New Roman" panose="02020603050405020304" pitchFamily="18" charset="0"/>
                <a:cs typeface="Times New Roman" panose="02020603050405020304" pitchFamily="18" charset="0"/>
              </a:rPr>
              <a:t>simples ouvriers</a:t>
            </a:r>
            <a:r>
              <a:rPr lang="fr-FR" i="1" dirty="0"/>
              <a:t>.</a:t>
            </a:r>
            <a:endParaRPr lang="it-IT" dirty="0"/>
          </a:p>
          <a:p>
            <a:pPr marL="0" indent="0">
              <a:buNone/>
            </a:pPr>
            <a:endParaRPr lang="it-IT" dirty="0"/>
          </a:p>
          <a:p>
            <a:pPr marL="0" indent="0">
              <a:buNone/>
            </a:pPr>
            <a:endParaRPr lang="it-IT" dirty="0"/>
          </a:p>
        </p:txBody>
      </p:sp>
      <p:pic>
        <p:nvPicPr>
          <p:cNvPr id="5" name="Immagine 4">
            <a:extLst>
              <a:ext uri="{FF2B5EF4-FFF2-40B4-BE49-F238E27FC236}">
                <a16:creationId xmlns:a16="http://schemas.microsoft.com/office/drawing/2014/main" xmlns="" id="{83896A33-3191-412E-9C09-9E3F78F71A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37013" y="2695604"/>
            <a:ext cx="5946913" cy="3958796"/>
          </a:xfrm>
          <a:prstGeom prst="rect">
            <a:avLst/>
          </a:prstGeom>
        </p:spPr>
      </p:pic>
    </p:spTree>
    <p:extLst>
      <p:ext uri="{BB962C8B-B14F-4D97-AF65-F5344CB8AC3E}">
        <p14:creationId xmlns:p14="http://schemas.microsoft.com/office/powerpoint/2010/main" val="742176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E2717BB-6C64-4D12-854B-DE1B367F0996}"/>
              </a:ext>
            </a:extLst>
          </p:cNvPr>
          <p:cNvSpPr>
            <a:spLocks noGrp="1"/>
          </p:cNvSpPr>
          <p:nvPr>
            <p:ph type="title"/>
          </p:nvPr>
        </p:nvSpPr>
        <p:spPr/>
        <p:txBody>
          <a:bodyPr>
            <a:normAutofit fontScale="90000"/>
          </a:bodyPr>
          <a:lstStyle/>
          <a:p>
            <a:pPr algn="ctr"/>
            <a:r>
              <a:rPr lang="fr-FR" u="sng" dirty="0">
                <a:solidFill>
                  <a:srgbClr val="C00000"/>
                </a:solidFill>
                <a:latin typeface="Castellar" panose="020A0402060406010301" pitchFamily="18" charset="0"/>
              </a:rPr>
              <a:t>Illustre l’importance de la découverte du village de Deir El Medina?</a:t>
            </a:r>
            <a:endParaRPr lang="it-IT" u="sng" dirty="0">
              <a:solidFill>
                <a:srgbClr val="C00000"/>
              </a:solidFill>
              <a:latin typeface="Castellar" panose="020A0402060406010301" pitchFamily="18" charset="0"/>
            </a:endParaRPr>
          </a:p>
        </p:txBody>
      </p:sp>
      <p:sp>
        <p:nvSpPr>
          <p:cNvPr id="3" name="Segnaposto contenuto 2">
            <a:extLst>
              <a:ext uri="{FF2B5EF4-FFF2-40B4-BE49-F238E27FC236}">
                <a16:creationId xmlns:a16="http://schemas.microsoft.com/office/drawing/2014/main" xmlns="" id="{615539A0-3CBF-4F2F-803D-37A5D1F9769F}"/>
              </a:ext>
            </a:extLst>
          </p:cNvPr>
          <p:cNvSpPr>
            <a:spLocks noGrp="1"/>
          </p:cNvSpPr>
          <p:nvPr>
            <p:ph idx="1"/>
          </p:nvPr>
        </p:nvSpPr>
        <p:spPr>
          <a:xfrm>
            <a:off x="997226" y="2141537"/>
            <a:ext cx="10515600" cy="2708759"/>
          </a:xfrm>
        </p:spPr>
        <p:txBody>
          <a:bodyPr/>
          <a:lstStyle/>
          <a:p>
            <a:pPr marL="0" indent="0">
              <a:buNone/>
            </a:pPr>
            <a:r>
              <a:rPr lang="fr-FR" i="1" dirty="0">
                <a:latin typeface="Times New Roman" panose="02020603050405020304" pitchFamily="18" charset="0"/>
                <a:cs typeface="Times New Roman" panose="02020603050405020304" pitchFamily="18" charset="0"/>
              </a:rPr>
              <a:t>Le village de Deir El Medina, était un village habité par des ouvriers, son importance consiste dans le fait qu’y a eu lieu la première grève de l'histoire</a:t>
            </a:r>
            <a:endParaRPr lang="it-IT" dirty="0">
              <a:latin typeface="Times New Roman" panose="02020603050405020304" pitchFamily="18" charset="0"/>
              <a:cs typeface="Times New Roman" panose="02020603050405020304" pitchFamily="18" charset="0"/>
            </a:endParaRPr>
          </a:p>
        </p:txBody>
      </p:sp>
      <p:pic>
        <p:nvPicPr>
          <p:cNvPr id="5" name="Immagine 4">
            <a:extLst>
              <a:ext uri="{FF2B5EF4-FFF2-40B4-BE49-F238E27FC236}">
                <a16:creationId xmlns:a16="http://schemas.microsoft.com/office/drawing/2014/main" xmlns="" id="{514FA5FB-B30F-4688-838E-9972760A7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9240" y="2972456"/>
            <a:ext cx="5633520" cy="3755680"/>
          </a:xfrm>
          <a:prstGeom prst="rect">
            <a:avLst/>
          </a:prstGeom>
        </p:spPr>
      </p:pic>
    </p:spTree>
    <p:extLst>
      <p:ext uri="{BB962C8B-B14F-4D97-AF65-F5344CB8AC3E}">
        <p14:creationId xmlns:p14="http://schemas.microsoft.com/office/powerpoint/2010/main" val="11673728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6524930B-A967-4514-B26B-26D4D38E13EE}"/>
              </a:ext>
            </a:extLst>
          </p:cNvPr>
          <p:cNvSpPr>
            <a:spLocks noGrp="1"/>
          </p:cNvSpPr>
          <p:nvPr>
            <p:ph type="title"/>
          </p:nvPr>
        </p:nvSpPr>
        <p:spPr>
          <a:xfrm>
            <a:off x="838200" y="365125"/>
            <a:ext cx="10515600" cy="1556440"/>
          </a:xfrm>
        </p:spPr>
        <p:txBody>
          <a:bodyPr>
            <a:normAutofit fontScale="90000"/>
          </a:bodyPr>
          <a:lstStyle/>
          <a:p>
            <a:pPr algn="ctr"/>
            <a:r>
              <a:rPr lang="fr-FR" u="sng" dirty="0">
                <a:solidFill>
                  <a:srgbClr val="C00000"/>
                </a:solidFill>
                <a:latin typeface="Castellar" panose="020A0402060406010301" pitchFamily="18" charset="0"/>
              </a:rPr>
              <a:t>Qu’est-ce que l’écriture hiératique ?</a:t>
            </a:r>
            <a:r>
              <a:rPr lang="it-IT" u="sng" dirty="0">
                <a:solidFill>
                  <a:srgbClr val="C00000"/>
                </a:solidFill>
                <a:latin typeface="Castellar" panose="020A0402060406010301" pitchFamily="18" charset="0"/>
              </a:rPr>
              <a:t/>
            </a:r>
            <a:br>
              <a:rPr lang="it-IT" u="sng" dirty="0">
                <a:solidFill>
                  <a:srgbClr val="C00000"/>
                </a:solidFill>
                <a:latin typeface="Castellar" panose="020A0402060406010301" pitchFamily="18" charset="0"/>
              </a:rPr>
            </a:br>
            <a:endParaRPr lang="it-IT" u="sng" dirty="0">
              <a:solidFill>
                <a:srgbClr val="C00000"/>
              </a:solidFill>
              <a:latin typeface="Castellar" panose="020A0402060406010301" pitchFamily="18" charset="0"/>
            </a:endParaRPr>
          </a:p>
        </p:txBody>
      </p:sp>
      <p:sp>
        <p:nvSpPr>
          <p:cNvPr id="3" name="Segnaposto contenuto 2">
            <a:extLst>
              <a:ext uri="{FF2B5EF4-FFF2-40B4-BE49-F238E27FC236}">
                <a16:creationId xmlns:a16="http://schemas.microsoft.com/office/drawing/2014/main" xmlns="" id="{B64FC6E6-A42E-4D07-BB27-7E5E9A290DEC}"/>
              </a:ext>
            </a:extLst>
          </p:cNvPr>
          <p:cNvSpPr>
            <a:spLocks noGrp="1"/>
          </p:cNvSpPr>
          <p:nvPr>
            <p:ph idx="1"/>
          </p:nvPr>
        </p:nvSpPr>
        <p:spPr/>
        <p:txBody>
          <a:bodyPr/>
          <a:lstStyle/>
          <a:p>
            <a:pPr marL="0" indent="0">
              <a:buNone/>
            </a:pPr>
            <a:r>
              <a:rPr lang="fr-FR" i="1" dirty="0">
                <a:latin typeface="Times New Roman" panose="02020603050405020304" pitchFamily="18" charset="0"/>
                <a:cs typeface="Times New Roman" panose="02020603050405020304" pitchFamily="18" charset="0"/>
              </a:rPr>
              <a:t>L'écriture hiératique est une forme d'écriture sacrée utilisée dans l'Egypte Ancienne.</a:t>
            </a:r>
            <a:endParaRPr lang="it-IT" dirty="0">
              <a:latin typeface="Times New Roman" panose="02020603050405020304" pitchFamily="18" charset="0"/>
              <a:cs typeface="Times New Roman" panose="02020603050405020304" pitchFamily="18" charset="0"/>
            </a:endParaRPr>
          </a:p>
          <a:p>
            <a:endParaRPr lang="it-IT" dirty="0"/>
          </a:p>
        </p:txBody>
      </p:sp>
      <p:pic>
        <p:nvPicPr>
          <p:cNvPr id="5" name="Immagine 4">
            <a:extLst>
              <a:ext uri="{FF2B5EF4-FFF2-40B4-BE49-F238E27FC236}">
                <a16:creationId xmlns:a16="http://schemas.microsoft.com/office/drawing/2014/main" xmlns="" id="{9969D657-884C-49BD-8640-027FC4821D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6750" y="2866611"/>
            <a:ext cx="3238500" cy="3086100"/>
          </a:xfrm>
          <a:prstGeom prst="rect">
            <a:avLst/>
          </a:prstGeom>
        </p:spPr>
      </p:pic>
    </p:spTree>
    <p:extLst>
      <p:ext uri="{BB962C8B-B14F-4D97-AF65-F5344CB8AC3E}">
        <p14:creationId xmlns:p14="http://schemas.microsoft.com/office/powerpoint/2010/main" val="10641514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3C49DBF7-FCA4-4E2A-B9EB-2917EF047450}"/>
              </a:ext>
            </a:extLst>
          </p:cNvPr>
          <p:cNvSpPr>
            <a:spLocks noGrp="1"/>
          </p:cNvSpPr>
          <p:nvPr>
            <p:ph type="title"/>
          </p:nvPr>
        </p:nvSpPr>
        <p:spPr/>
        <p:txBody>
          <a:bodyPr>
            <a:normAutofit fontScale="90000"/>
          </a:bodyPr>
          <a:lstStyle/>
          <a:p>
            <a:pPr algn="ctr"/>
            <a:r>
              <a:rPr lang="fr-FR" u="sng" dirty="0">
                <a:solidFill>
                  <a:srgbClr val="C00000"/>
                </a:solidFill>
                <a:latin typeface="Castellar" panose="020A0402060406010301" pitchFamily="18" charset="0"/>
              </a:rPr>
              <a:t>Que raconte un papyrus très ancien présenté par la guide ?</a:t>
            </a:r>
            <a:endParaRPr lang="it-IT" u="sng" dirty="0">
              <a:solidFill>
                <a:srgbClr val="C00000"/>
              </a:solidFill>
              <a:latin typeface="Castellar" panose="020A0402060406010301" pitchFamily="18" charset="0"/>
            </a:endParaRPr>
          </a:p>
        </p:txBody>
      </p:sp>
      <p:sp>
        <p:nvSpPr>
          <p:cNvPr id="3" name="Segnaposto contenuto 2">
            <a:extLst>
              <a:ext uri="{FF2B5EF4-FFF2-40B4-BE49-F238E27FC236}">
                <a16:creationId xmlns:a16="http://schemas.microsoft.com/office/drawing/2014/main" xmlns="" id="{7B41E5A7-167C-4C6E-B860-5B6944EC4CF4}"/>
              </a:ext>
            </a:extLst>
          </p:cNvPr>
          <p:cNvSpPr>
            <a:spLocks noGrp="1"/>
          </p:cNvSpPr>
          <p:nvPr>
            <p:ph idx="1"/>
          </p:nvPr>
        </p:nvSpPr>
        <p:spPr>
          <a:xfrm>
            <a:off x="838200" y="2141537"/>
            <a:ext cx="10515600" cy="4351338"/>
          </a:xfrm>
        </p:spPr>
        <p:txBody>
          <a:bodyPr/>
          <a:lstStyle/>
          <a:p>
            <a:pPr marL="0" indent="0">
              <a:buNone/>
            </a:pPr>
            <a:r>
              <a:rPr lang="fr-FR" sz="6600" i="1" dirty="0">
                <a:latin typeface="Times New Roman" panose="02020603050405020304" pitchFamily="18" charset="0"/>
                <a:cs typeface="Times New Roman" panose="02020603050405020304" pitchFamily="18" charset="0"/>
              </a:rPr>
              <a:t>Le papyrus qui a été exposé par la guide raconte la première grève de l'histoire.</a:t>
            </a:r>
            <a:endParaRPr lang="it-IT" sz="6600" dirty="0">
              <a:latin typeface="Times New Roman" panose="02020603050405020304" pitchFamily="18" charset="0"/>
              <a:cs typeface="Times New Roman" panose="02020603050405020304" pitchFamily="18" charset="0"/>
            </a:endParaRPr>
          </a:p>
          <a:p>
            <a:pPr marL="0" indent="0">
              <a:buNone/>
            </a:pPr>
            <a:endParaRPr lang="it-IT" dirty="0"/>
          </a:p>
          <a:p>
            <a:endParaRPr lang="it-IT" dirty="0"/>
          </a:p>
        </p:txBody>
      </p:sp>
    </p:spTree>
    <p:extLst>
      <p:ext uri="{BB962C8B-B14F-4D97-AF65-F5344CB8AC3E}">
        <p14:creationId xmlns:p14="http://schemas.microsoft.com/office/powerpoint/2010/main" val="22459565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08A62573-11DD-44C8-864B-95869A835BAD}"/>
              </a:ext>
            </a:extLst>
          </p:cNvPr>
          <p:cNvSpPr>
            <a:spLocks noGrp="1"/>
          </p:cNvSpPr>
          <p:nvPr>
            <p:ph type="title"/>
          </p:nvPr>
        </p:nvSpPr>
        <p:spPr>
          <a:xfrm>
            <a:off x="838200" y="681037"/>
            <a:ext cx="10515600" cy="1325563"/>
          </a:xfrm>
        </p:spPr>
        <p:txBody>
          <a:bodyPr>
            <a:normAutofit fontScale="90000"/>
          </a:bodyPr>
          <a:lstStyle/>
          <a:p>
            <a:pPr algn="ctr"/>
            <a:r>
              <a:rPr lang="fr-FR" u="sng" dirty="0">
                <a:solidFill>
                  <a:srgbClr val="C00000"/>
                </a:solidFill>
                <a:latin typeface="Castellar" panose="020A0402060406010301" pitchFamily="18" charset="0"/>
              </a:rPr>
              <a:t>Utilité du noir autour des yeux ?</a:t>
            </a:r>
            <a:r>
              <a:rPr lang="it-IT" u="sng" dirty="0">
                <a:solidFill>
                  <a:srgbClr val="C00000"/>
                </a:solidFill>
                <a:latin typeface="Castellar" panose="020A0402060406010301" pitchFamily="18" charset="0"/>
              </a:rPr>
              <a:t/>
            </a:r>
            <a:br>
              <a:rPr lang="it-IT" u="sng" dirty="0">
                <a:solidFill>
                  <a:srgbClr val="C00000"/>
                </a:solidFill>
                <a:latin typeface="Castellar" panose="020A0402060406010301" pitchFamily="18" charset="0"/>
              </a:rPr>
            </a:br>
            <a:endParaRPr lang="it-IT" u="sng" dirty="0">
              <a:solidFill>
                <a:srgbClr val="C00000"/>
              </a:solidFill>
              <a:latin typeface="Castellar" panose="020A0402060406010301" pitchFamily="18" charset="0"/>
            </a:endParaRPr>
          </a:p>
        </p:txBody>
      </p:sp>
      <p:sp>
        <p:nvSpPr>
          <p:cNvPr id="3" name="Segnaposto contenuto 2">
            <a:extLst>
              <a:ext uri="{FF2B5EF4-FFF2-40B4-BE49-F238E27FC236}">
                <a16:creationId xmlns:a16="http://schemas.microsoft.com/office/drawing/2014/main" xmlns="" id="{404A77B9-3E0C-4DEF-A7B6-C3397387B53D}"/>
              </a:ext>
            </a:extLst>
          </p:cNvPr>
          <p:cNvSpPr>
            <a:spLocks noGrp="1"/>
          </p:cNvSpPr>
          <p:nvPr>
            <p:ph idx="1"/>
          </p:nvPr>
        </p:nvSpPr>
        <p:spPr/>
        <p:txBody>
          <a:bodyPr/>
          <a:lstStyle/>
          <a:p>
            <a:pPr marL="0" indent="0">
              <a:buNone/>
            </a:pPr>
            <a:r>
              <a:rPr lang="fr-FR" i="1" dirty="0">
                <a:latin typeface="Times New Roman" panose="02020603050405020304" pitchFamily="18" charset="0"/>
                <a:cs typeface="Times New Roman" panose="02020603050405020304" pitchFamily="18" charset="0"/>
              </a:rPr>
              <a:t>La couleur noire autour des yeux des Egyptiens était fortement toxique, mais elle servait à protéger les yeux des intenses rayons de soleil. Aujourd'hui c'est une des caractéristiques la plus connues des Egyptiens.</a:t>
            </a:r>
            <a:endParaRPr lang="it-IT" dirty="0">
              <a:latin typeface="Times New Roman" panose="02020603050405020304" pitchFamily="18" charset="0"/>
              <a:cs typeface="Times New Roman" panose="02020603050405020304" pitchFamily="18" charset="0"/>
            </a:endParaRPr>
          </a:p>
          <a:p>
            <a:pPr marL="0" indent="0">
              <a:buNone/>
            </a:pPr>
            <a:r>
              <a:rPr lang="fr-FR" dirty="0"/>
              <a:t> </a:t>
            </a:r>
            <a:endParaRPr lang="it-IT" dirty="0"/>
          </a:p>
          <a:p>
            <a:endParaRPr lang="it-IT" dirty="0"/>
          </a:p>
        </p:txBody>
      </p:sp>
      <p:pic>
        <p:nvPicPr>
          <p:cNvPr id="5" name="Immagine 4">
            <a:extLst>
              <a:ext uri="{FF2B5EF4-FFF2-40B4-BE49-F238E27FC236}">
                <a16:creationId xmlns:a16="http://schemas.microsoft.com/office/drawing/2014/main" xmlns="" id="{F1C4CA2B-7A8E-498D-9EDB-78BCD2EC3E0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04873" y="3151188"/>
            <a:ext cx="2984687" cy="3480145"/>
          </a:xfrm>
          <a:prstGeom prst="rect">
            <a:avLst/>
          </a:prstGeom>
        </p:spPr>
      </p:pic>
    </p:spTree>
    <p:extLst>
      <p:ext uri="{BB962C8B-B14F-4D97-AF65-F5344CB8AC3E}">
        <p14:creationId xmlns:p14="http://schemas.microsoft.com/office/powerpoint/2010/main" val="35660306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ED1472AD-37BB-43F2-AE92-F0D83344FF13}"/>
              </a:ext>
            </a:extLst>
          </p:cNvPr>
          <p:cNvSpPr>
            <a:spLocks noGrp="1"/>
          </p:cNvSpPr>
          <p:nvPr>
            <p:ph type="title"/>
          </p:nvPr>
        </p:nvSpPr>
        <p:spPr>
          <a:xfrm>
            <a:off x="838200" y="556591"/>
            <a:ext cx="10515600" cy="1134097"/>
          </a:xfrm>
        </p:spPr>
        <p:txBody>
          <a:bodyPr>
            <a:normAutofit fontScale="90000"/>
          </a:bodyPr>
          <a:lstStyle/>
          <a:p>
            <a:pPr algn="ctr"/>
            <a:r>
              <a:rPr lang="fr-FR" u="sng" dirty="0">
                <a:solidFill>
                  <a:srgbClr val="C00000"/>
                </a:solidFill>
                <a:latin typeface="Castellar" panose="020A0402060406010301" pitchFamily="18" charset="0"/>
              </a:rPr>
              <a:t>Quels étaient les accessoires du pharaon ?</a:t>
            </a:r>
            <a:r>
              <a:rPr lang="it-IT" u="sng" dirty="0">
                <a:solidFill>
                  <a:srgbClr val="C00000"/>
                </a:solidFill>
                <a:latin typeface="Castellar" panose="020A0402060406010301" pitchFamily="18" charset="0"/>
              </a:rPr>
              <a:t/>
            </a:r>
            <a:br>
              <a:rPr lang="it-IT" u="sng" dirty="0">
                <a:solidFill>
                  <a:srgbClr val="C00000"/>
                </a:solidFill>
                <a:latin typeface="Castellar" panose="020A0402060406010301" pitchFamily="18" charset="0"/>
              </a:rPr>
            </a:br>
            <a:endParaRPr lang="it-IT" u="sng" dirty="0">
              <a:solidFill>
                <a:srgbClr val="C00000"/>
              </a:solidFill>
              <a:latin typeface="Castellar" panose="020A0402060406010301" pitchFamily="18" charset="0"/>
            </a:endParaRPr>
          </a:p>
        </p:txBody>
      </p:sp>
      <p:sp>
        <p:nvSpPr>
          <p:cNvPr id="3" name="Segnaposto contenuto 2">
            <a:extLst>
              <a:ext uri="{FF2B5EF4-FFF2-40B4-BE49-F238E27FC236}">
                <a16:creationId xmlns:a16="http://schemas.microsoft.com/office/drawing/2014/main" xmlns="" id="{F956A1EE-E133-4792-8552-81CA4F05AEFE}"/>
              </a:ext>
            </a:extLst>
          </p:cNvPr>
          <p:cNvSpPr>
            <a:spLocks noGrp="1"/>
          </p:cNvSpPr>
          <p:nvPr>
            <p:ph idx="1"/>
          </p:nvPr>
        </p:nvSpPr>
        <p:spPr>
          <a:xfrm>
            <a:off x="4333459" y="2181708"/>
            <a:ext cx="7152861" cy="1884984"/>
          </a:xfrm>
        </p:spPr>
        <p:txBody>
          <a:bodyPr>
            <a:normAutofit lnSpcReduction="10000"/>
          </a:bodyPr>
          <a:lstStyle/>
          <a:p>
            <a:pPr marL="0" indent="0">
              <a:buNone/>
            </a:pPr>
            <a:r>
              <a:rPr lang="fr-FR" i="1" dirty="0">
                <a:latin typeface="Times New Roman" panose="02020603050405020304" pitchFamily="18" charset="0"/>
                <a:cs typeface="Times New Roman" panose="02020603050405020304" pitchFamily="18" charset="0"/>
              </a:rPr>
              <a:t>Les accessoires portés chaque jour par le pharaon étaient: l'uraeus positionné au milieu du front, le </a:t>
            </a:r>
            <a:r>
              <a:rPr lang="fr-FR" i="1" dirty="0" err="1">
                <a:latin typeface="Times New Roman" panose="02020603050405020304" pitchFamily="18" charset="0"/>
                <a:cs typeface="Times New Roman" panose="02020603050405020304" pitchFamily="18" charset="0"/>
              </a:rPr>
              <a:t>némès</a:t>
            </a:r>
            <a:r>
              <a:rPr lang="fr-FR" i="1" dirty="0">
                <a:latin typeface="Times New Roman" panose="02020603050405020304" pitchFamily="18" charset="0"/>
                <a:cs typeface="Times New Roman" panose="02020603050405020304" pitchFamily="18" charset="0"/>
              </a:rPr>
              <a:t> et la longue barbe postiche. D’autres symboles sacrés sont le cobra et le scarabée.</a:t>
            </a:r>
            <a:endParaRPr lang="it-IT" dirty="0">
              <a:latin typeface="Times New Roman" panose="02020603050405020304" pitchFamily="18" charset="0"/>
              <a:cs typeface="Times New Roman" panose="02020603050405020304" pitchFamily="18" charset="0"/>
            </a:endParaRPr>
          </a:p>
          <a:p>
            <a:endParaRPr lang="it-IT" dirty="0"/>
          </a:p>
        </p:txBody>
      </p:sp>
      <p:pic>
        <p:nvPicPr>
          <p:cNvPr id="5" name="Immagine 4">
            <a:extLst>
              <a:ext uri="{FF2B5EF4-FFF2-40B4-BE49-F238E27FC236}">
                <a16:creationId xmlns:a16="http://schemas.microsoft.com/office/drawing/2014/main" xmlns="" id="{51F10278-83A3-4ED9-9C0B-055F1F8CEE9B}"/>
              </a:ext>
            </a:extLst>
          </p:cNvPr>
          <p:cNvPicPr>
            <a:picLocks noChangeAspect="1"/>
          </p:cNvPicPr>
          <p:nvPr/>
        </p:nvPicPr>
        <p:blipFill rotWithShape="1">
          <a:blip r:embed="rId2">
            <a:extLst>
              <a:ext uri="{28A0092B-C50C-407E-A947-70E740481C1C}">
                <a14:useLocalDpi xmlns:a14="http://schemas.microsoft.com/office/drawing/2010/main" val="0"/>
              </a:ext>
            </a:extLst>
          </a:blip>
          <a:srcRect t="-1361" r="2386" b="8220"/>
          <a:stretch/>
        </p:blipFill>
        <p:spPr>
          <a:xfrm>
            <a:off x="705680" y="1905138"/>
            <a:ext cx="3432977" cy="4513193"/>
          </a:xfrm>
          <a:prstGeom prst="rect">
            <a:avLst/>
          </a:prstGeom>
        </p:spPr>
      </p:pic>
    </p:spTree>
    <p:extLst>
      <p:ext uri="{BB962C8B-B14F-4D97-AF65-F5344CB8AC3E}">
        <p14:creationId xmlns:p14="http://schemas.microsoft.com/office/powerpoint/2010/main" val="13208998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14D06742-A332-4D78-B39D-B38BCBD53CF3}"/>
              </a:ext>
            </a:extLst>
          </p:cNvPr>
          <p:cNvSpPr>
            <a:spLocks noGrp="1"/>
          </p:cNvSpPr>
          <p:nvPr>
            <p:ph type="title"/>
          </p:nvPr>
        </p:nvSpPr>
        <p:spPr>
          <a:xfrm>
            <a:off x="1194352" y="561768"/>
            <a:ext cx="9803295" cy="1263857"/>
          </a:xfrm>
        </p:spPr>
        <p:txBody>
          <a:bodyPr>
            <a:normAutofit fontScale="90000"/>
          </a:bodyPr>
          <a:lstStyle/>
          <a:p>
            <a:pPr algn="r"/>
            <a:r>
              <a:rPr lang="fr-FR" u="sng" dirty="0">
                <a:solidFill>
                  <a:srgbClr val="C00000"/>
                </a:solidFill>
                <a:latin typeface="Castellar" panose="020A0402060406010301" pitchFamily="18" charset="0"/>
              </a:rPr>
              <a:t>Utilité du scarabée ? du cobra ?</a:t>
            </a:r>
            <a:r>
              <a:rPr lang="it-IT" u="sng" dirty="0">
                <a:solidFill>
                  <a:srgbClr val="C00000"/>
                </a:solidFill>
                <a:latin typeface="Castellar" panose="020A0402060406010301" pitchFamily="18" charset="0"/>
              </a:rPr>
              <a:t/>
            </a:r>
            <a:br>
              <a:rPr lang="it-IT" u="sng" dirty="0">
                <a:solidFill>
                  <a:srgbClr val="C00000"/>
                </a:solidFill>
                <a:latin typeface="Castellar" panose="020A0402060406010301" pitchFamily="18" charset="0"/>
              </a:rPr>
            </a:br>
            <a:endParaRPr lang="it-IT" u="sng" dirty="0">
              <a:solidFill>
                <a:srgbClr val="C00000"/>
              </a:solidFill>
              <a:latin typeface="Castellar" panose="020A0402060406010301" pitchFamily="18" charset="0"/>
            </a:endParaRPr>
          </a:p>
        </p:txBody>
      </p:sp>
      <p:sp>
        <p:nvSpPr>
          <p:cNvPr id="3" name="Segnaposto contenuto 2">
            <a:extLst>
              <a:ext uri="{FF2B5EF4-FFF2-40B4-BE49-F238E27FC236}">
                <a16:creationId xmlns:a16="http://schemas.microsoft.com/office/drawing/2014/main" xmlns="" id="{663CE61C-B8BA-44BA-90F9-0DB6B82F4AA5}"/>
              </a:ext>
            </a:extLst>
          </p:cNvPr>
          <p:cNvSpPr>
            <a:spLocks noGrp="1"/>
          </p:cNvSpPr>
          <p:nvPr>
            <p:ph idx="1"/>
          </p:nvPr>
        </p:nvSpPr>
        <p:spPr>
          <a:xfrm>
            <a:off x="3127512" y="1825625"/>
            <a:ext cx="8226287" cy="4351338"/>
          </a:xfrm>
        </p:spPr>
        <p:txBody>
          <a:bodyPr/>
          <a:lstStyle/>
          <a:p>
            <a:pPr marL="0" indent="0">
              <a:buNone/>
            </a:pPr>
            <a:r>
              <a:rPr lang="fr-FR" i="1" dirty="0">
                <a:latin typeface="Times New Roman" panose="02020603050405020304" pitchFamily="18" charset="0"/>
                <a:cs typeface="Times New Roman" panose="02020603050405020304" pitchFamily="18" charset="0"/>
              </a:rPr>
              <a:t>Le cobra et le scarabée sont deux symboles sacrés mais surtout ils portent chance.</a:t>
            </a:r>
            <a:endParaRPr lang="it-IT" dirty="0">
              <a:latin typeface="Times New Roman" panose="02020603050405020304" pitchFamily="18" charset="0"/>
              <a:cs typeface="Times New Roman" panose="02020603050405020304" pitchFamily="18" charset="0"/>
            </a:endParaRPr>
          </a:p>
        </p:txBody>
      </p:sp>
      <p:pic>
        <p:nvPicPr>
          <p:cNvPr id="5" name="Immagine 4">
            <a:extLst>
              <a:ext uri="{FF2B5EF4-FFF2-40B4-BE49-F238E27FC236}">
                <a16:creationId xmlns:a16="http://schemas.microsoft.com/office/drawing/2014/main" xmlns="" id="{61CD0566-A808-43C9-9A64-059E1BDE59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8953" y="0"/>
            <a:ext cx="2938559" cy="6858000"/>
          </a:xfrm>
          <a:prstGeom prst="rect">
            <a:avLst/>
          </a:prstGeom>
        </p:spPr>
      </p:pic>
    </p:spTree>
    <p:extLst>
      <p:ext uri="{BB962C8B-B14F-4D97-AF65-F5344CB8AC3E}">
        <p14:creationId xmlns:p14="http://schemas.microsoft.com/office/powerpoint/2010/main" val="18127225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2D3EADC6-6706-410A-B969-258D2026CA09}"/>
              </a:ext>
            </a:extLst>
          </p:cNvPr>
          <p:cNvSpPr>
            <a:spLocks noGrp="1"/>
          </p:cNvSpPr>
          <p:nvPr>
            <p:ph type="title"/>
          </p:nvPr>
        </p:nvSpPr>
        <p:spPr>
          <a:xfrm>
            <a:off x="838200" y="500062"/>
            <a:ext cx="10515600" cy="1325563"/>
          </a:xfrm>
        </p:spPr>
        <p:txBody>
          <a:bodyPr>
            <a:normAutofit fontScale="90000"/>
          </a:bodyPr>
          <a:lstStyle/>
          <a:p>
            <a:r>
              <a:rPr lang="fr-FR" u="sng" dirty="0">
                <a:solidFill>
                  <a:srgbClr val="C00000"/>
                </a:solidFill>
                <a:latin typeface="Castellar" panose="020A0402060406010301" pitchFamily="18" charset="0"/>
              </a:rPr>
              <a:t>Pourquoi ne retirait-on pas le cœur lors de la momification ?</a:t>
            </a:r>
            <a:r>
              <a:rPr lang="it-IT" dirty="0"/>
              <a:t/>
            </a:r>
            <a:br>
              <a:rPr lang="it-IT" dirty="0"/>
            </a:br>
            <a:endParaRPr lang="it-IT" dirty="0"/>
          </a:p>
        </p:txBody>
      </p:sp>
      <p:sp>
        <p:nvSpPr>
          <p:cNvPr id="3" name="Segnaposto contenuto 2">
            <a:extLst>
              <a:ext uri="{FF2B5EF4-FFF2-40B4-BE49-F238E27FC236}">
                <a16:creationId xmlns:a16="http://schemas.microsoft.com/office/drawing/2014/main" xmlns="" id="{7B15EF93-4DCF-457B-A7EA-F6C39A5FC2A6}"/>
              </a:ext>
            </a:extLst>
          </p:cNvPr>
          <p:cNvSpPr>
            <a:spLocks noGrp="1"/>
          </p:cNvSpPr>
          <p:nvPr>
            <p:ph idx="1"/>
          </p:nvPr>
        </p:nvSpPr>
        <p:spPr/>
        <p:txBody>
          <a:bodyPr/>
          <a:lstStyle/>
          <a:p>
            <a:pPr marL="0" indent="0">
              <a:buNone/>
            </a:pPr>
            <a:r>
              <a:rPr lang="fr-FR" i="1" dirty="0">
                <a:latin typeface="Times New Roman" panose="02020603050405020304" pitchFamily="18" charset="0"/>
                <a:cs typeface="Times New Roman" panose="02020603050405020304" pitchFamily="18" charset="0"/>
              </a:rPr>
              <a:t>Lors de la momification, le cœur du mort, n'était pas retiré car il était nécessaire à l'occasion du jugement d'Osiris dans le Tribunal de l'au-delà.</a:t>
            </a:r>
            <a:endParaRPr lang="it-IT" dirty="0">
              <a:latin typeface="Times New Roman" panose="02020603050405020304" pitchFamily="18" charset="0"/>
              <a:cs typeface="Times New Roman" panose="02020603050405020304" pitchFamily="18" charset="0"/>
            </a:endParaRPr>
          </a:p>
          <a:p>
            <a:pPr marL="0" indent="0">
              <a:buNone/>
            </a:pPr>
            <a:r>
              <a:rPr lang="fr-FR" dirty="0">
                <a:latin typeface="Times New Roman" panose="02020603050405020304" pitchFamily="18" charset="0"/>
                <a:cs typeface="Times New Roman" panose="02020603050405020304" pitchFamily="18" charset="0"/>
              </a:rPr>
              <a:t> </a:t>
            </a:r>
            <a:endParaRPr lang="it-IT" dirty="0">
              <a:latin typeface="Times New Roman" panose="02020603050405020304" pitchFamily="18" charset="0"/>
              <a:cs typeface="Times New Roman" panose="02020603050405020304" pitchFamily="18" charset="0"/>
            </a:endParaRPr>
          </a:p>
          <a:p>
            <a:endParaRPr lang="it-IT" dirty="0"/>
          </a:p>
        </p:txBody>
      </p:sp>
      <p:pic>
        <p:nvPicPr>
          <p:cNvPr id="5" name="Immagine 4">
            <a:extLst>
              <a:ext uri="{FF2B5EF4-FFF2-40B4-BE49-F238E27FC236}">
                <a16:creationId xmlns:a16="http://schemas.microsoft.com/office/drawing/2014/main" xmlns="" id="{3C92B229-DF36-4BA0-9184-9C024CADD13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45002" y="2774409"/>
            <a:ext cx="4956876" cy="3764619"/>
          </a:xfrm>
          <a:prstGeom prst="rect">
            <a:avLst/>
          </a:prstGeom>
        </p:spPr>
      </p:pic>
    </p:spTree>
    <p:extLst>
      <p:ext uri="{BB962C8B-B14F-4D97-AF65-F5344CB8AC3E}">
        <p14:creationId xmlns:p14="http://schemas.microsoft.com/office/powerpoint/2010/main" val="3392068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6C2077B-765E-4B93-8B15-17E279F296B5}"/>
              </a:ext>
            </a:extLst>
          </p:cNvPr>
          <p:cNvSpPr>
            <a:spLocks noGrp="1"/>
          </p:cNvSpPr>
          <p:nvPr>
            <p:ph type="title"/>
          </p:nvPr>
        </p:nvSpPr>
        <p:spPr/>
        <p:txBody>
          <a:bodyPr>
            <a:normAutofit fontScale="90000"/>
          </a:bodyPr>
          <a:lstStyle/>
          <a:p>
            <a:pPr lvl="0" algn="ctr"/>
            <a:r>
              <a:rPr lang="fr-FR" dirty="0">
                <a:solidFill>
                  <a:srgbClr val="C00000"/>
                </a:solidFill>
                <a:latin typeface="Castellar" panose="020A0402060406010301" pitchFamily="18" charset="0"/>
              </a:rPr>
              <a:t/>
            </a:r>
            <a:br>
              <a:rPr lang="fr-FR" dirty="0">
                <a:solidFill>
                  <a:srgbClr val="C00000"/>
                </a:solidFill>
                <a:latin typeface="Castellar" panose="020A0402060406010301" pitchFamily="18" charset="0"/>
              </a:rPr>
            </a:br>
            <a:r>
              <a:rPr lang="fr-FR" u="sng" dirty="0">
                <a:solidFill>
                  <a:srgbClr val="C00000"/>
                </a:solidFill>
                <a:latin typeface="Castellar" panose="020A0402060406010301" pitchFamily="18" charset="0"/>
              </a:rPr>
              <a:t>Que signifie est/ouest pour les Egyptiens de l’Antiquité ?</a:t>
            </a:r>
            <a:r>
              <a:rPr lang="it-IT" u="sng" dirty="0"/>
              <a:t/>
            </a:r>
            <a:br>
              <a:rPr lang="it-IT" u="sng" dirty="0"/>
            </a:br>
            <a:endParaRPr lang="it-IT" u="sng" dirty="0"/>
          </a:p>
        </p:txBody>
      </p:sp>
      <p:sp>
        <p:nvSpPr>
          <p:cNvPr id="3" name="Segnaposto contenuto 2">
            <a:extLst>
              <a:ext uri="{FF2B5EF4-FFF2-40B4-BE49-F238E27FC236}">
                <a16:creationId xmlns:a16="http://schemas.microsoft.com/office/drawing/2014/main" xmlns="" id="{916FC2B3-6438-4E83-88B2-00064D7F5D72}"/>
              </a:ext>
            </a:extLst>
          </p:cNvPr>
          <p:cNvSpPr>
            <a:spLocks noGrp="1"/>
          </p:cNvSpPr>
          <p:nvPr>
            <p:ph idx="1"/>
          </p:nvPr>
        </p:nvSpPr>
        <p:spPr>
          <a:xfrm>
            <a:off x="531743" y="1997593"/>
            <a:ext cx="11128513" cy="2359232"/>
          </a:xfrm>
        </p:spPr>
        <p:txBody>
          <a:bodyPr/>
          <a:lstStyle/>
          <a:p>
            <a:pPr marL="0" indent="0">
              <a:buNone/>
            </a:pPr>
            <a:r>
              <a:rPr lang="fr-FR" i="1" dirty="0">
                <a:latin typeface="Times New Roman" panose="02020603050405020304" pitchFamily="18" charset="0"/>
                <a:cs typeface="Times New Roman" panose="02020603050405020304" pitchFamily="18" charset="0"/>
              </a:rPr>
              <a:t>Pendant l'Antiquité, en Egypte, l'Est est le symbole de la naissance du soleil et donc du monde des vivants, alors que l'Ouest symbolise le soleil couchant et donc le monde des morts.</a:t>
            </a:r>
            <a:endParaRPr lang="it-IT" dirty="0">
              <a:latin typeface="Times New Roman" panose="02020603050405020304" pitchFamily="18" charset="0"/>
              <a:cs typeface="Times New Roman" panose="02020603050405020304" pitchFamily="18" charset="0"/>
            </a:endParaRPr>
          </a:p>
          <a:p>
            <a:pPr marL="0" indent="0">
              <a:buNone/>
            </a:pPr>
            <a:endParaRPr lang="it-IT" dirty="0"/>
          </a:p>
        </p:txBody>
      </p:sp>
      <p:pic>
        <p:nvPicPr>
          <p:cNvPr id="5" name="Immagine 4">
            <a:extLst>
              <a:ext uri="{FF2B5EF4-FFF2-40B4-BE49-F238E27FC236}">
                <a16:creationId xmlns:a16="http://schemas.microsoft.com/office/drawing/2014/main" xmlns="" id="{03D784AC-CB97-413A-96FB-0AD355366F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15478" y="3177209"/>
            <a:ext cx="6096000" cy="3398520"/>
          </a:xfrm>
          <a:prstGeom prst="rect">
            <a:avLst/>
          </a:prstGeom>
        </p:spPr>
      </p:pic>
    </p:spTree>
    <p:extLst>
      <p:ext uri="{BB962C8B-B14F-4D97-AF65-F5344CB8AC3E}">
        <p14:creationId xmlns:p14="http://schemas.microsoft.com/office/powerpoint/2010/main" val="7569869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735A490-6F2C-4D67-BD0B-B4B6A9CE1B1C}"/>
              </a:ext>
            </a:extLst>
          </p:cNvPr>
          <p:cNvSpPr>
            <a:spLocks noGrp="1"/>
          </p:cNvSpPr>
          <p:nvPr>
            <p:ph type="title"/>
          </p:nvPr>
        </p:nvSpPr>
        <p:spPr>
          <a:xfrm>
            <a:off x="838200" y="681037"/>
            <a:ext cx="10515600" cy="1325563"/>
          </a:xfrm>
        </p:spPr>
        <p:txBody>
          <a:bodyPr>
            <a:normAutofit/>
          </a:bodyPr>
          <a:lstStyle/>
          <a:p>
            <a:pPr algn="ctr"/>
            <a:r>
              <a:rPr lang="fr-FR" sz="3800" u="sng" dirty="0">
                <a:solidFill>
                  <a:srgbClr val="C00000"/>
                </a:solidFill>
                <a:latin typeface="Castellar" panose="020A0402060406010301" pitchFamily="18" charset="0"/>
              </a:rPr>
              <a:t>A quoi servent les vases canopes ?</a:t>
            </a:r>
            <a:r>
              <a:rPr lang="it-IT" sz="3800" u="sng" dirty="0">
                <a:solidFill>
                  <a:srgbClr val="C00000"/>
                </a:solidFill>
                <a:latin typeface="Castellar" panose="020A0402060406010301" pitchFamily="18" charset="0"/>
              </a:rPr>
              <a:t/>
            </a:r>
            <a:br>
              <a:rPr lang="it-IT" sz="3800" u="sng" dirty="0">
                <a:solidFill>
                  <a:srgbClr val="C00000"/>
                </a:solidFill>
                <a:latin typeface="Castellar" panose="020A0402060406010301" pitchFamily="18" charset="0"/>
              </a:rPr>
            </a:br>
            <a:endParaRPr lang="it-IT" sz="3800" u="sng" dirty="0">
              <a:solidFill>
                <a:srgbClr val="C00000"/>
              </a:solidFill>
              <a:latin typeface="Castellar" panose="020A0402060406010301" pitchFamily="18" charset="0"/>
            </a:endParaRPr>
          </a:p>
        </p:txBody>
      </p:sp>
      <p:sp>
        <p:nvSpPr>
          <p:cNvPr id="3" name="Segnaposto contenuto 2">
            <a:extLst>
              <a:ext uri="{FF2B5EF4-FFF2-40B4-BE49-F238E27FC236}">
                <a16:creationId xmlns:a16="http://schemas.microsoft.com/office/drawing/2014/main" xmlns="" id="{FCCA33F5-7E4D-48CD-A8C5-244939EB891C}"/>
              </a:ext>
            </a:extLst>
          </p:cNvPr>
          <p:cNvSpPr>
            <a:spLocks noGrp="1"/>
          </p:cNvSpPr>
          <p:nvPr>
            <p:ph idx="1"/>
          </p:nvPr>
        </p:nvSpPr>
        <p:spPr>
          <a:xfrm>
            <a:off x="838200" y="2006600"/>
            <a:ext cx="5257800" cy="1222375"/>
          </a:xfrm>
        </p:spPr>
        <p:txBody>
          <a:bodyPr>
            <a:normAutofit lnSpcReduction="10000"/>
          </a:bodyPr>
          <a:lstStyle/>
          <a:p>
            <a:pPr marL="0" indent="0">
              <a:buNone/>
            </a:pPr>
            <a:r>
              <a:rPr lang="fr-FR" i="1" dirty="0">
                <a:latin typeface="Times New Roman" panose="02020603050405020304" pitchFamily="18" charset="0"/>
                <a:cs typeface="Times New Roman" panose="02020603050405020304" pitchFamily="18" charset="0"/>
              </a:rPr>
              <a:t>Les vases canopes servaient à conserver les organes intérieurs d'un mort lors de la momification.</a:t>
            </a:r>
            <a:endParaRPr lang="it-IT" dirty="0">
              <a:latin typeface="Times New Roman" panose="02020603050405020304" pitchFamily="18" charset="0"/>
              <a:cs typeface="Times New Roman" panose="02020603050405020304" pitchFamily="18" charset="0"/>
            </a:endParaRPr>
          </a:p>
          <a:p>
            <a:pPr marL="0" indent="0">
              <a:buNone/>
            </a:pPr>
            <a:endParaRPr lang="it-IT" dirty="0"/>
          </a:p>
        </p:txBody>
      </p:sp>
      <p:pic>
        <p:nvPicPr>
          <p:cNvPr id="5" name="Immagine 4">
            <a:extLst>
              <a:ext uri="{FF2B5EF4-FFF2-40B4-BE49-F238E27FC236}">
                <a16:creationId xmlns:a16="http://schemas.microsoft.com/office/drawing/2014/main" xmlns="" id="{1C709D4D-CEA8-443A-9ACD-544200EB2C6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12063" y="1343818"/>
            <a:ext cx="4594583" cy="5249311"/>
          </a:xfrm>
          <a:prstGeom prst="rect">
            <a:avLst/>
          </a:prstGeom>
        </p:spPr>
      </p:pic>
    </p:spTree>
    <p:extLst>
      <p:ext uri="{BB962C8B-B14F-4D97-AF65-F5344CB8AC3E}">
        <p14:creationId xmlns:p14="http://schemas.microsoft.com/office/powerpoint/2010/main" val="21153864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DD03B647-7413-46C3-9224-7907212BDE05}"/>
              </a:ext>
            </a:extLst>
          </p:cNvPr>
          <p:cNvSpPr>
            <a:spLocks noGrp="1"/>
          </p:cNvSpPr>
          <p:nvPr>
            <p:ph type="title"/>
          </p:nvPr>
        </p:nvSpPr>
        <p:spPr>
          <a:xfrm>
            <a:off x="619127" y="423655"/>
            <a:ext cx="7941777" cy="1325563"/>
          </a:xfrm>
        </p:spPr>
        <p:txBody>
          <a:bodyPr>
            <a:noAutofit/>
          </a:bodyPr>
          <a:lstStyle/>
          <a:p>
            <a:r>
              <a:rPr lang="fr-FR" sz="3800" u="sng" dirty="0">
                <a:solidFill>
                  <a:srgbClr val="C00000"/>
                </a:solidFill>
                <a:latin typeface="Castellar" panose="020A0402060406010301" pitchFamily="18" charset="0"/>
              </a:rPr>
              <a:t>Quelles étaient les 2 formes du dieu Thot ?</a:t>
            </a:r>
            <a:r>
              <a:rPr lang="it-IT" sz="3800" u="sng" dirty="0">
                <a:solidFill>
                  <a:srgbClr val="C00000"/>
                </a:solidFill>
                <a:latin typeface="Castellar" panose="020A0402060406010301" pitchFamily="18" charset="0"/>
              </a:rPr>
              <a:t/>
            </a:r>
            <a:br>
              <a:rPr lang="it-IT" sz="3800" u="sng" dirty="0">
                <a:solidFill>
                  <a:srgbClr val="C00000"/>
                </a:solidFill>
                <a:latin typeface="Castellar" panose="020A0402060406010301" pitchFamily="18" charset="0"/>
              </a:rPr>
            </a:br>
            <a:endParaRPr lang="it-IT" sz="3800" u="sng" dirty="0">
              <a:solidFill>
                <a:srgbClr val="C00000"/>
              </a:solidFill>
              <a:latin typeface="Castellar" panose="020A0402060406010301" pitchFamily="18" charset="0"/>
            </a:endParaRPr>
          </a:p>
        </p:txBody>
      </p:sp>
      <p:sp>
        <p:nvSpPr>
          <p:cNvPr id="3" name="Segnaposto contenuto 2">
            <a:extLst>
              <a:ext uri="{FF2B5EF4-FFF2-40B4-BE49-F238E27FC236}">
                <a16:creationId xmlns:a16="http://schemas.microsoft.com/office/drawing/2014/main" xmlns="" id="{D8338EE9-027E-4720-AB4D-43ABA4893E3F}"/>
              </a:ext>
            </a:extLst>
          </p:cNvPr>
          <p:cNvSpPr>
            <a:spLocks noGrp="1"/>
          </p:cNvSpPr>
          <p:nvPr>
            <p:ph idx="1"/>
          </p:nvPr>
        </p:nvSpPr>
        <p:spPr>
          <a:xfrm>
            <a:off x="745434" y="1461397"/>
            <a:ext cx="5721627" cy="1036845"/>
          </a:xfrm>
        </p:spPr>
        <p:txBody>
          <a:bodyPr>
            <a:normAutofit/>
          </a:bodyPr>
          <a:lstStyle/>
          <a:p>
            <a:pPr marL="0" indent="0">
              <a:buNone/>
            </a:pPr>
            <a:r>
              <a:rPr lang="fr-FR" i="1" dirty="0">
                <a:latin typeface="Times New Roman" panose="02020603050405020304" pitchFamily="18" charset="0"/>
                <a:cs typeface="Times New Roman" panose="02020603050405020304" pitchFamily="18" charset="0"/>
              </a:rPr>
              <a:t>Le dieu Thot est représenté avec une tête en forme d’ibis et de babouin.</a:t>
            </a:r>
            <a:endParaRPr lang="it-IT" dirty="0">
              <a:latin typeface="Times New Roman" panose="02020603050405020304" pitchFamily="18" charset="0"/>
              <a:cs typeface="Times New Roman" panose="02020603050405020304" pitchFamily="18" charset="0"/>
            </a:endParaRPr>
          </a:p>
          <a:p>
            <a:endParaRPr lang="it-IT" dirty="0"/>
          </a:p>
        </p:txBody>
      </p:sp>
      <p:pic>
        <p:nvPicPr>
          <p:cNvPr id="5" name="Immagine 4">
            <a:extLst>
              <a:ext uri="{FF2B5EF4-FFF2-40B4-BE49-F238E27FC236}">
                <a16:creationId xmlns:a16="http://schemas.microsoft.com/office/drawing/2014/main" xmlns="" id="{80400992-6740-4C1A-84C0-9AC1B5F11E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965" y="2471945"/>
            <a:ext cx="3829050" cy="3962400"/>
          </a:xfrm>
          <a:prstGeom prst="rect">
            <a:avLst/>
          </a:prstGeom>
        </p:spPr>
      </p:pic>
      <p:pic>
        <p:nvPicPr>
          <p:cNvPr id="9" name="Immagine 8">
            <a:extLst>
              <a:ext uri="{FF2B5EF4-FFF2-40B4-BE49-F238E27FC236}">
                <a16:creationId xmlns:a16="http://schemas.microsoft.com/office/drawing/2014/main" xmlns="" id="{0FF9F513-8D06-426E-B9E4-396DC1BFEA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3427" y="79369"/>
            <a:ext cx="4078353" cy="6778631"/>
          </a:xfrm>
          <a:prstGeom prst="rect">
            <a:avLst/>
          </a:prstGeom>
        </p:spPr>
      </p:pic>
    </p:spTree>
    <p:extLst>
      <p:ext uri="{BB962C8B-B14F-4D97-AF65-F5344CB8AC3E}">
        <p14:creationId xmlns:p14="http://schemas.microsoft.com/office/powerpoint/2010/main" val="26193983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B930282-2CB2-4214-86A0-D0A26007BBBB}"/>
              </a:ext>
            </a:extLst>
          </p:cNvPr>
          <p:cNvSpPr>
            <a:spLocks noGrp="1"/>
          </p:cNvSpPr>
          <p:nvPr>
            <p:ph type="title"/>
          </p:nvPr>
        </p:nvSpPr>
        <p:spPr>
          <a:xfrm>
            <a:off x="838200" y="500062"/>
            <a:ext cx="10515600" cy="1325563"/>
          </a:xfrm>
        </p:spPr>
        <p:txBody>
          <a:bodyPr>
            <a:normAutofit fontScale="90000"/>
          </a:bodyPr>
          <a:lstStyle/>
          <a:p>
            <a:pPr algn="ctr"/>
            <a:r>
              <a:rPr lang="fr-FR" u="sng" dirty="0">
                <a:solidFill>
                  <a:srgbClr val="C00000"/>
                </a:solidFill>
                <a:latin typeface="Castellar" panose="020A0402060406010301" pitchFamily="18" charset="0"/>
              </a:rPr>
              <a:t>Quelle est la fonction du livre des Morts ?</a:t>
            </a:r>
            <a:r>
              <a:rPr lang="it-IT" u="sng" dirty="0">
                <a:solidFill>
                  <a:srgbClr val="C00000"/>
                </a:solidFill>
                <a:latin typeface="Castellar" panose="020A0402060406010301" pitchFamily="18" charset="0"/>
              </a:rPr>
              <a:t/>
            </a:r>
            <a:br>
              <a:rPr lang="it-IT" u="sng" dirty="0">
                <a:solidFill>
                  <a:srgbClr val="C00000"/>
                </a:solidFill>
                <a:latin typeface="Castellar" panose="020A0402060406010301" pitchFamily="18" charset="0"/>
              </a:rPr>
            </a:br>
            <a:endParaRPr lang="it-IT" u="sng" dirty="0">
              <a:solidFill>
                <a:srgbClr val="C00000"/>
              </a:solidFill>
              <a:latin typeface="Castellar" panose="020A0402060406010301" pitchFamily="18" charset="0"/>
            </a:endParaRPr>
          </a:p>
        </p:txBody>
      </p:sp>
      <p:sp>
        <p:nvSpPr>
          <p:cNvPr id="3" name="Segnaposto contenuto 2">
            <a:extLst>
              <a:ext uri="{FF2B5EF4-FFF2-40B4-BE49-F238E27FC236}">
                <a16:creationId xmlns:a16="http://schemas.microsoft.com/office/drawing/2014/main" xmlns="" id="{0F6EF601-6426-4EBB-967A-4D098F5130A2}"/>
              </a:ext>
            </a:extLst>
          </p:cNvPr>
          <p:cNvSpPr>
            <a:spLocks noGrp="1"/>
          </p:cNvSpPr>
          <p:nvPr>
            <p:ph idx="1"/>
          </p:nvPr>
        </p:nvSpPr>
        <p:spPr/>
        <p:txBody>
          <a:bodyPr/>
          <a:lstStyle/>
          <a:p>
            <a:pPr marL="0" indent="0">
              <a:buNone/>
            </a:pPr>
            <a:r>
              <a:rPr lang="fr-FR" i="1" dirty="0">
                <a:latin typeface="Times New Roman" panose="02020603050405020304" pitchFamily="18" charset="0"/>
                <a:cs typeface="Times New Roman" panose="02020603050405020304" pitchFamily="18" charset="0"/>
              </a:rPr>
              <a:t>Le livre des morts était un recueil de textes, concernant la vie après la mort, qui protégeait l'âme d'une personne décédée à travers la région des morts.</a:t>
            </a:r>
            <a:endParaRPr lang="it-IT" dirty="0">
              <a:latin typeface="Times New Roman" panose="02020603050405020304" pitchFamily="18" charset="0"/>
              <a:cs typeface="Times New Roman" panose="02020603050405020304" pitchFamily="18" charset="0"/>
            </a:endParaRPr>
          </a:p>
          <a:p>
            <a:endParaRPr lang="it-IT" dirty="0"/>
          </a:p>
        </p:txBody>
      </p:sp>
      <p:pic>
        <p:nvPicPr>
          <p:cNvPr id="4" name="Immagine 3">
            <a:extLst>
              <a:ext uri="{FF2B5EF4-FFF2-40B4-BE49-F238E27FC236}">
                <a16:creationId xmlns:a16="http://schemas.microsoft.com/office/drawing/2014/main" xmlns="" id="{BD191CE9-FF1C-428B-9782-FC09196E0052}"/>
              </a:ext>
            </a:extLst>
          </p:cNvPr>
          <p:cNvPicPr>
            <a:picLocks noChangeAspect="1"/>
          </p:cNvPicPr>
          <p:nvPr/>
        </p:nvPicPr>
        <p:blipFill rotWithShape="1">
          <a:blip r:embed="rId2">
            <a:extLst>
              <a:ext uri="{28A0092B-C50C-407E-A947-70E740481C1C}">
                <a14:useLocalDpi xmlns:a14="http://schemas.microsoft.com/office/drawing/2010/main" val="0"/>
              </a:ext>
            </a:extLst>
          </a:blip>
          <a:srcRect l="-333" t="7987" r="333" b="11789"/>
          <a:stretch/>
        </p:blipFill>
        <p:spPr>
          <a:xfrm>
            <a:off x="1992519" y="3269319"/>
            <a:ext cx="7968422" cy="3061252"/>
          </a:xfrm>
          <a:prstGeom prst="rect">
            <a:avLst/>
          </a:prstGeom>
        </p:spPr>
      </p:pic>
    </p:spTree>
    <p:extLst>
      <p:ext uri="{BB962C8B-B14F-4D97-AF65-F5344CB8AC3E}">
        <p14:creationId xmlns:p14="http://schemas.microsoft.com/office/powerpoint/2010/main" val="14602867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14222756-3960-403A-9E46-32024944791F}"/>
              </a:ext>
            </a:extLst>
          </p:cNvPr>
          <p:cNvSpPr>
            <a:spLocks noGrp="1"/>
          </p:cNvSpPr>
          <p:nvPr>
            <p:ph type="title"/>
          </p:nvPr>
        </p:nvSpPr>
        <p:spPr/>
        <p:txBody>
          <a:bodyPr/>
          <a:lstStyle/>
          <a:p>
            <a:pPr algn="ctr"/>
            <a:r>
              <a:rPr lang="fr-FR" u="sng" dirty="0">
                <a:solidFill>
                  <a:srgbClr val="C00000"/>
                </a:solidFill>
                <a:latin typeface="Castellar" panose="020A0402060406010301" pitchFamily="18" charset="0"/>
              </a:rPr>
              <a:t>Comment se présente une momie à l’époque romaine ?</a:t>
            </a:r>
            <a:endParaRPr lang="it-IT" u="sng" dirty="0">
              <a:solidFill>
                <a:srgbClr val="C00000"/>
              </a:solidFill>
              <a:latin typeface="Castellar" panose="020A0402060406010301" pitchFamily="18" charset="0"/>
            </a:endParaRPr>
          </a:p>
        </p:txBody>
      </p:sp>
      <p:sp>
        <p:nvSpPr>
          <p:cNvPr id="3" name="Segnaposto contenuto 2">
            <a:extLst>
              <a:ext uri="{FF2B5EF4-FFF2-40B4-BE49-F238E27FC236}">
                <a16:creationId xmlns:a16="http://schemas.microsoft.com/office/drawing/2014/main" xmlns="" id="{D8A2DCE5-895C-41FE-B942-E90304EB0482}"/>
              </a:ext>
            </a:extLst>
          </p:cNvPr>
          <p:cNvSpPr>
            <a:spLocks noGrp="1"/>
          </p:cNvSpPr>
          <p:nvPr>
            <p:ph idx="1"/>
          </p:nvPr>
        </p:nvSpPr>
        <p:spPr/>
        <p:txBody>
          <a:bodyPr/>
          <a:lstStyle/>
          <a:p>
            <a:pPr marL="0" indent="0">
              <a:buNone/>
            </a:pPr>
            <a:r>
              <a:rPr lang="fr-FR" i="1" dirty="0">
                <a:latin typeface="Times New Roman" panose="02020603050405020304" pitchFamily="18" charset="0"/>
                <a:cs typeface="Times New Roman" panose="02020603050405020304" pitchFamily="18" charset="0"/>
              </a:rPr>
              <a:t>A l'époque romaine, une momie était représentée avec une couronne de laurier sur la tête.</a:t>
            </a:r>
            <a:endParaRPr lang="it-IT" dirty="0">
              <a:latin typeface="Times New Roman" panose="02020603050405020304" pitchFamily="18" charset="0"/>
              <a:cs typeface="Times New Roman" panose="02020603050405020304" pitchFamily="18" charset="0"/>
            </a:endParaRPr>
          </a:p>
          <a:p>
            <a:pPr marL="0" indent="0">
              <a:buNone/>
            </a:pPr>
            <a:endParaRPr lang="it-IT" sz="6000" dirty="0">
              <a:latin typeface="Times New Roman" panose="02020603050405020304" pitchFamily="18" charset="0"/>
              <a:cs typeface="Times New Roman" panose="02020603050405020304" pitchFamily="18" charset="0"/>
            </a:endParaRPr>
          </a:p>
        </p:txBody>
      </p:sp>
      <p:pic>
        <p:nvPicPr>
          <p:cNvPr id="5" name="Immagine 4">
            <a:extLst>
              <a:ext uri="{FF2B5EF4-FFF2-40B4-BE49-F238E27FC236}">
                <a16:creationId xmlns:a16="http://schemas.microsoft.com/office/drawing/2014/main" xmlns="" id="{EE826E83-0294-4F83-B986-87FBD501D3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720" y="3013006"/>
            <a:ext cx="3479869" cy="3479869"/>
          </a:xfrm>
          <a:prstGeom prst="rect">
            <a:avLst/>
          </a:prstGeom>
        </p:spPr>
      </p:pic>
      <p:pic>
        <p:nvPicPr>
          <p:cNvPr id="7" name="Immagine 6">
            <a:extLst>
              <a:ext uri="{FF2B5EF4-FFF2-40B4-BE49-F238E27FC236}">
                <a16:creationId xmlns:a16="http://schemas.microsoft.com/office/drawing/2014/main" xmlns="" id="{8CB8A9E5-B959-4296-867F-9802AE5B29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13170" y="2398645"/>
            <a:ext cx="2628243" cy="4094230"/>
          </a:xfrm>
          <a:prstGeom prst="rect">
            <a:avLst/>
          </a:prstGeom>
        </p:spPr>
      </p:pic>
      <p:sp>
        <p:nvSpPr>
          <p:cNvPr id="10" name="CasellaDiTesto 9">
            <a:extLst>
              <a:ext uri="{FF2B5EF4-FFF2-40B4-BE49-F238E27FC236}">
                <a16:creationId xmlns:a16="http://schemas.microsoft.com/office/drawing/2014/main" xmlns="" id="{1C34E8B4-FE03-46FC-A509-3C89BEB56888}"/>
              </a:ext>
            </a:extLst>
          </p:cNvPr>
          <p:cNvSpPr txBox="1"/>
          <p:nvPr/>
        </p:nvSpPr>
        <p:spPr>
          <a:xfrm>
            <a:off x="8279296" y="3031798"/>
            <a:ext cx="3074504" cy="2862322"/>
          </a:xfrm>
          <a:prstGeom prst="rect">
            <a:avLst/>
          </a:prstGeom>
          <a:noFill/>
        </p:spPr>
        <p:txBody>
          <a:bodyPr wrap="square" rtlCol="0">
            <a:spAutoFit/>
          </a:bodyPr>
          <a:lstStyle/>
          <a:p>
            <a:pPr algn="ctr"/>
            <a:r>
              <a:rPr lang="it-IT" sz="6000" dirty="0" smtClean="0">
                <a:solidFill>
                  <a:schemeClr val="accent6"/>
                </a:solidFill>
                <a:latin typeface="Times New Roman" panose="02020603050405020304" pitchFamily="18" charset="0"/>
                <a:cs typeface="Times New Roman" panose="02020603050405020304" pitchFamily="18" charset="0"/>
              </a:rPr>
              <a:t>DU LAU-RIER</a:t>
            </a:r>
            <a:endParaRPr lang="it-IT" sz="6000" dirty="0">
              <a:solidFill>
                <a:schemeClr val="accent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34576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B0F28E3F-57D2-4945-994C-D05D0A26F991}"/>
              </a:ext>
            </a:extLst>
          </p:cNvPr>
          <p:cNvSpPr>
            <a:spLocks noGrp="1"/>
          </p:cNvSpPr>
          <p:nvPr>
            <p:ph type="title"/>
          </p:nvPr>
        </p:nvSpPr>
        <p:spPr>
          <a:xfrm>
            <a:off x="838200" y="500062"/>
            <a:ext cx="10515600" cy="1325563"/>
          </a:xfrm>
        </p:spPr>
        <p:txBody>
          <a:bodyPr>
            <a:normAutofit fontScale="90000"/>
          </a:bodyPr>
          <a:lstStyle/>
          <a:p>
            <a:r>
              <a:rPr lang="fr-FR" u="sng" dirty="0">
                <a:solidFill>
                  <a:srgbClr val="C00000"/>
                </a:solidFill>
                <a:latin typeface="Castellar" panose="020A0402060406010301" pitchFamily="18" charset="0"/>
              </a:rPr>
              <a:t>Que contient la salle finale ?</a:t>
            </a:r>
            <a:r>
              <a:rPr lang="it-IT" u="sng" dirty="0">
                <a:solidFill>
                  <a:srgbClr val="C00000"/>
                </a:solidFill>
                <a:latin typeface="Castellar" panose="020A0402060406010301" pitchFamily="18" charset="0"/>
              </a:rPr>
              <a:t/>
            </a:r>
            <a:br>
              <a:rPr lang="it-IT" u="sng" dirty="0">
                <a:solidFill>
                  <a:srgbClr val="C00000"/>
                </a:solidFill>
                <a:latin typeface="Castellar" panose="020A0402060406010301" pitchFamily="18" charset="0"/>
              </a:rPr>
            </a:br>
            <a:endParaRPr lang="it-IT" u="sng" dirty="0">
              <a:solidFill>
                <a:srgbClr val="C00000"/>
              </a:solidFill>
              <a:latin typeface="Castellar" panose="020A0402060406010301" pitchFamily="18" charset="0"/>
            </a:endParaRPr>
          </a:p>
        </p:txBody>
      </p:sp>
      <p:sp>
        <p:nvSpPr>
          <p:cNvPr id="3" name="Segnaposto contenuto 2">
            <a:extLst>
              <a:ext uri="{FF2B5EF4-FFF2-40B4-BE49-F238E27FC236}">
                <a16:creationId xmlns:a16="http://schemas.microsoft.com/office/drawing/2014/main" xmlns="" id="{0F4EAFAB-0D35-4CA9-886F-0A89947D1136}"/>
              </a:ext>
            </a:extLst>
          </p:cNvPr>
          <p:cNvSpPr>
            <a:spLocks noGrp="1"/>
          </p:cNvSpPr>
          <p:nvPr>
            <p:ph idx="1"/>
          </p:nvPr>
        </p:nvSpPr>
        <p:spPr>
          <a:xfrm>
            <a:off x="838200" y="1825626"/>
            <a:ext cx="10515600" cy="1023592"/>
          </a:xfrm>
        </p:spPr>
        <p:txBody>
          <a:bodyPr>
            <a:normAutofit/>
          </a:bodyPr>
          <a:lstStyle/>
          <a:p>
            <a:pPr marL="0" indent="0">
              <a:buNone/>
            </a:pPr>
            <a:r>
              <a:rPr lang="fr-FR" i="1" dirty="0">
                <a:latin typeface="Times New Roman" panose="02020603050405020304" pitchFamily="18" charset="0"/>
                <a:cs typeface="Times New Roman" panose="02020603050405020304" pitchFamily="18" charset="0"/>
              </a:rPr>
              <a:t>La dernière salle du musée contient un grand nombre de grandes statues et de sphinx.</a:t>
            </a:r>
            <a:endParaRPr lang="it-IT" dirty="0">
              <a:latin typeface="Times New Roman" panose="02020603050405020304" pitchFamily="18" charset="0"/>
              <a:cs typeface="Times New Roman" panose="02020603050405020304" pitchFamily="18" charset="0"/>
            </a:endParaRPr>
          </a:p>
        </p:txBody>
      </p:sp>
      <p:pic>
        <p:nvPicPr>
          <p:cNvPr id="5" name="Immagine 4">
            <a:extLst>
              <a:ext uri="{FF2B5EF4-FFF2-40B4-BE49-F238E27FC236}">
                <a16:creationId xmlns:a16="http://schemas.microsoft.com/office/drawing/2014/main" xmlns="" id="{7A6FE3F2-0197-4124-8394-AC008E9F96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849218"/>
            <a:ext cx="5108938" cy="3816626"/>
          </a:xfrm>
          <a:prstGeom prst="rect">
            <a:avLst/>
          </a:prstGeom>
        </p:spPr>
      </p:pic>
      <p:pic>
        <p:nvPicPr>
          <p:cNvPr id="7" name="Immagine 6">
            <a:extLst>
              <a:ext uri="{FF2B5EF4-FFF2-40B4-BE49-F238E27FC236}">
                <a16:creationId xmlns:a16="http://schemas.microsoft.com/office/drawing/2014/main" xmlns="" id="{D27DC242-BB0F-4943-A257-0EF8A8ED71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33742" y="2986778"/>
            <a:ext cx="5320058" cy="3541505"/>
          </a:xfrm>
          <a:prstGeom prst="rect">
            <a:avLst/>
          </a:prstGeom>
        </p:spPr>
      </p:pic>
    </p:spTree>
    <p:extLst>
      <p:ext uri="{BB962C8B-B14F-4D97-AF65-F5344CB8AC3E}">
        <p14:creationId xmlns:p14="http://schemas.microsoft.com/office/powerpoint/2010/main" val="41560593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6C53B95F-0989-4ABA-9537-E405586AB559}"/>
              </a:ext>
            </a:extLst>
          </p:cNvPr>
          <p:cNvSpPr>
            <a:spLocks noGrp="1"/>
          </p:cNvSpPr>
          <p:nvPr>
            <p:ph type="title"/>
          </p:nvPr>
        </p:nvSpPr>
        <p:spPr>
          <a:xfrm>
            <a:off x="838200" y="2110408"/>
            <a:ext cx="10515600" cy="2637183"/>
          </a:xfrm>
        </p:spPr>
        <p:txBody>
          <a:bodyPr/>
          <a:lstStyle/>
          <a:p>
            <a:pPr algn="ctr"/>
            <a:r>
              <a:rPr lang="it-IT" u="sng" dirty="0">
                <a:solidFill>
                  <a:srgbClr val="C00000"/>
                </a:solidFill>
                <a:latin typeface="Castellar" panose="020A0402060406010301" pitchFamily="18" charset="0"/>
              </a:rPr>
              <a:t>ET POUR TERMINER, QUELQUES PHOTOS DE LA CLASSE!</a:t>
            </a:r>
          </a:p>
        </p:txBody>
      </p:sp>
    </p:spTree>
    <p:extLst>
      <p:ext uri="{BB962C8B-B14F-4D97-AF65-F5344CB8AC3E}">
        <p14:creationId xmlns:p14="http://schemas.microsoft.com/office/powerpoint/2010/main" val="13465917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a:extLst>
              <a:ext uri="{FF2B5EF4-FFF2-40B4-BE49-F238E27FC236}">
                <a16:creationId xmlns:a16="http://schemas.microsoft.com/office/drawing/2014/main" xmlns="" id="{E46627A2-0F14-438D-A891-BAB2D860C0E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10124" y="109955"/>
            <a:ext cx="9971752" cy="6638089"/>
          </a:xfrm>
        </p:spPr>
      </p:pic>
    </p:spTree>
    <p:extLst>
      <p:ext uri="{BB962C8B-B14F-4D97-AF65-F5344CB8AC3E}">
        <p14:creationId xmlns:p14="http://schemas.microsoft.com/office/powerpoint/2010/main" val="31224410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xmlns="" id="{D2AAF716-D564-4CF7-9C55-1D70318B5DC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667000" y="1146352"/>
            <a:ext cx="6857999" cy="4565296"/>
          </a:xfrm>
          <a:prstGeom prst="rect">
            <a:avLst/>
          </a:prstGeom>
        </p:spPr>
      </p:pic>
    </p:spTree>
    <p:extLst>
      <p:ext uri="{BB962C8B-B14F-4D97-AF65-F5344CB8AC3E}">
        <p14:creationId xmlns:p14="http://schemas.microsoft.com/office/powerpoint/2010/main" val="28333982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xmlns="" id="{64AE40C1-21E6-4078-AC21-D22FDC0C6CE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4947" y="0"/>
            <a:ext cx="10302106" cy="6858000"/>
          </a:xfrm>
          <a:prstGeom prst="rect">
            <a:avLst/>
          </a:prstGeom>
        </p:spPr>
      </p:pic>
    </p:spTree>
    <p:extLst>
      <p:ext uri="{BB962C8B-B14F-4D97-AF65-F5344CB8AC3E}">
        <p14:creationId xmlns:p14="http://schemas.microsoft.com/office/powerpoint/2010/main" val="22672224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xmlns="" id="{B89A781E-3136-4521-9F12-FCF5AB893F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34168" y="0"/>
            <a:ext cx="9723664" cy="6858000"/>
          </a:xfrm>
          <a:prstGeom prst="rect">
            <a:avLst/>
          </a:prstGeom>
        </p:spPr>
      </p:pic>
      <p:sp>
        <p:nvSpPr>
          <p:cNvPr id="6" name="Rettangolo 5">
            <a:extLst>
              <a:ext uri="{FF2B5EF4-FFF2-40B4-BE49-F238E27FC236}">
                <a16:creationId xmlns:a16="http://schemas.microsoft.com/office/drawing/2014/main" xmlns="" id="{D4E751A4-190E-4954-B4F5-2FBA59A8E71A}"/>
              </a:ext>
            </a:extLst>
          </p:cNvPr>
          <p:cNvSpPr/>
          <p:nvPr/>
        </p:nvSpPr>
        <p:spPr>
          <a:xfrm>
            <a:off x="1510746" y="236090"/>
            <a:ext cx="2319131" cy="954107"/>
          </a:xfrm>
          <a:prstGeom prst="rect">
            <a:avLst/>
          </a:prstGeom>
        </p:spPr>
        <p:txBody>
          <a:bodyPr wrap="square">
            <a:spAutoFit/>
          </a:bodyPr>
          <a:lstStyle/>
          <a:p>
            <a:r>
              <a:rPr lang="it-IT" sz="2800" dirty="0">
                <a:solidFill>
                  <a:schemeClr val="bg1"/>
                </a:solidFill>
              </a:rPr>
              <a:t>SORTIE DE 1 G                                    16/12/2018</a:t>
            </a:r>
          </a:p>
        </p:txBody>
      </p:sp>
    </p:spTree>
    <p:extLst>
      <p:ext uri="{BB962C8B-B14F-4D97-AF65-F5344CB8AC3E}">
        <p14:creationId xmlns:p14="http://schemas.microsoft.com/office/powerpoint/2010/main" val="4083663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366E566-A4ED-4854-9C16-DFFC1F80DE39}"/>
              </a:ext>
            </a:extLst>
          </p:cNvPr>
          <p:cNvSpPr>
            <a:spLocks noGrp="1"/>
          </p:cNvSpPr>
          <p:nvPr>
            <p:ph type="title"/>
          </p:nvPr>
        </p:nvSpPr>
        <p:spPr>
          <a:xfrm>
            <a:off x="410818" y="569843"/>
            <a:ext cx="10942982" cy="1320766"/>
          </a:xfrm>
        </p:spPr>
        <p:txBody>
          <a:bodyPr>
            <a:normAutofit/>
          </a:bodyPr>
          <a:lstStyle/>
          <a:p>
            <a:pPr algn="ctr"/>
            <a:r>
              <a:rPr lang="fr-FR" u="sng" dirty="0">
                <a:solidFill>
                  <a:srgbClr val="C00000"/>
                </a:solidFill>
                <a:latin typeface="Castellar" panose="020A0402060406010301" pitchFamily="18" charset="0"/>
              </a:rPr>
              <a:t>Quel est le critère de présentation du musée ?</a:t>
            </a:r>
            <a:endParaRPr lang="it-IT" u="sng" dirty="0">
              <a:solidFill>
                <a:srgbClr val="C00000"/>
              </a:solidFill>
              <a:latin typeface="Castellar" panose="020A0402060406010301" pitchFamily="18" charset="0"/>
            </a:endParaRPr>
          </a:p>
        </p:txBody>
      </p:sp>
      <p:sp>
        <p:nvSpPr>
          <p:cNvPr id="3" name="Segnaposto contenuto 2">
            <a:extLst>
              <a:ext uri="{FF2B5EF4-FFF2-40B4-BE49-F238E27FC236}">
                <a16:creationId xmlns:a16="http://schemas.microsoft.com/office/drawing/2014/main" xmlns="" id="{C130B913-9798-496E-959D-7B2657405214}"/>
              </a:ext>
            </a:extLst>
          </p:cNvPr>
          <p:cNvSpPr>
            <a:spLocks noGrp="1"/>
          </p:cNvSpPr>
          <p:nvPr>
            <p:ph idx="1"/>
          </p:nvPr>
        </p:nvSpPr>
        <p:spPr>
          <a:xfrm>
            <a:off x="838200" y="1914780"/>
            <a:ext cx="10515600" cy="1831975"/>
          </a:xfrm>
        </p:spPr>
        <p:txBody>
          <a:bodyPr>
            <a:normAutofit/>
          </a:bodyPr>
          <a:lstStyle/>
          <a:p>
            <a:pPr marL="0" indent="0">
              <a:buNone/>
            </a:pPr>
            <a:r>
              <a:rPr lang="fr-FR" i="1" dirty="0">
                <a:latin typeface="Times New Roman" panose="02020603050405020304" pitchFamily="18" charset="0"/>
                <a:cs typeface="Times New Roman" panose="02020603050405020304" pitchFamily="18" charset="0"/>
              </a:rPr>
              <a:t>Le musée est organisé en suivant le critère suivant : la visite commence par l’exposition d'œuvres de l'Ancien Règne puis, du Moyen Règne et ensuite du Nouveau Règne, donc selon un critère chronologique.</a:t>
            </a:r>
            <a:endParaRPr lang="it-IT" dirty="0">
              <a:latin typeface="Times New Roman" panose="02020603050405020304" pitchFamily="18" charset="0"/>
              <a:cs typeface="Times New Roman" panose="02020603050405020304" pitchFamily="18" charset="0"/>
            </a:endParaRPr>
          </a:p>
          <a:p>
            <a:pPr marL="0" indent="0">
              <a:buNone/>
            </a:pPr>
            <a:endParaRPr lang="it-IT" dirty="0"/>
          </a:p>
        </p:txBody>
      </p:sp>
      <p:sp>
        <p:nvSpPr>
          <p:cNvPr id="7" name="Freccia a destra 6">
            <a:extLst>
              <a:ext uri="{FF2B5EF4-FFF2-40B4-BE49-F238E27FC236}">
                <a16:creationId xmlns:a16="http://schemas.microsoft.com/office/drawing/2014/main" xmlns="" id="{4E4AB3C7-872D-4595-AC4C-5E9367968486}"/>
              </a:ext>
            </a:extLst>
          </p:cNvPr>
          <p:cNvSpPr/>
          <p:nvPr/>
        </p:nvSpPr>
        <p:spPr>
          <a:xfrm>
            <a:off x="2312504" y="3891226"/>
            <a:ext cx="6698974" cy="1714775"/>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a:solidFill>
                  <a:schemeClr val="tx1"/>
                </a:solidFill>
              </a:rPr>
              <a:t>Moyen</a:t>
            </a:r>
            <a:r>
              <a:rPr lang="it-IT" dirty="0">
                <a:solidFill>
                  <a:schemeClr val="tx1"/>
                </a:solidFill>
              </a:rPr>
              <a:t> </a:t>
            </a:r>
            <a:r>
              <a:rPr lang="it-IT" dirty="0" err="1">
                <a:solidFill>
                  <a:schemeClr val="tx1"/>
                </a:solidFill>
              </a:rPr>
              <a:t>Règne</a:t>
            </a:r>
            <a:endParaRPr lang="it-IT" dirty="0">
              <a:solidFill>
                <a:schemeClr val="tx1"/>
              </a:solidFill>
            </a:endParaRPr>
          </a:p>
        </p:txBody>
      </p:sp>
      <p:sp>
        <p:nvSpPr>
          <p:cNvPr id="8" name="CasellaDiTesto 7">
            <a:extLst>
              <a:ext uri="{FF2B5EF4-FFF2-40B4-BE49-F238E27FC236}">
                <a16:creationId xmlns:a16="http://schemas.microsoft.com/office/drawing/2014/main" xmlns="" id="{67CCF132-CB99-499F-8D17-A5324B2A446C}"/>
              </a:ext>
            </a:extLst>
          </p:cNvPr>
          <p:cNvSpPr txBox="1"/>
          <p:nvPr/>
        </p:nvSpPr>
        <p:spPr>
          <a:xfrm>
            <a:off x="2842592" y="4425449"/>
            <a:ext cx="1252330" cy="646331"/>
          </a:xfrm>
          <a:prstGeom prst="rect">
            <a:avLst/>
          </a:prstGeom>
          <a:noFill/>
        </p:spPr>
        <p:txBody>
          <a:bodyPr wrap="square" rtlCol="0">
            <a:spAutoFit/>
          </a:bodyPr>
          <a:lstStyle/>
          <a:p>
            <a:r>
              <a:rPr lang="it-IT" dirty="0"/>
              <a:t>Ancien </a:t>
            </a:r>
            <a:r>
              <a:rPr lang="it-IT" dirty="0" err="1"/>
              <a:t>Règne</a:t>
            </a:r>
            <a:r>
              <a:rPr lang="it-IT" dirty="0"/>
              <a:t> </a:t>
            </a:r>
          </a:p>
        </p:txBody>
      </p:sp>
      <p:cxnSp>
        <p:nvCxnSpPr>
          <p:cNvPr id="12" name="Connettore diritto 11">
            <a:extLst>
              <a:ext uri="{FF2B5EF4-FFF2-40B4-BE49-F238E27FC236}">
                <a16:creationId xmlns:a16="http://schemas.microsoft.com/office/drawing/2014/main" xmlns="" id="{6CC10E7F-580A-40E3-8881-F87DF5717001}"/>
              </a:ext>
            </a:extLst>
          </p:cNvPr>
          <p:cNvCxnSpPr/>
          <p:nvPr/>
        </p:nvCxnSpPr>
        <p:spPr>
          <a:xfrm>
            <a:off x="4094922" y="4320209"/>
            <a:ext cx="0" cy="8613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Connettore diritto 15">
            <a:extLst>
              <a:ext uri="{FF2B5EF4-FFF2-40B4-BE49-F238E27FC236}">
                <a16:creationId xmlns:a16="http://schemas.microsoft.com/office/drawing/2014/main" xmlns="" id="{83CE5DCB-7046-46B4-AF09-06D4512A8F82}"/>
              </a:ext>
            </a:extLst>
          </p:cNvPr>
          <p:cNvCxnSpPr>
            <a:cxnSpLocks/>
          </p:cNvCxnSpPr>
          <p:nvPr/>
        </p:nvCxnSpPr>
        <p:spPr>
          <a:xfrm>
            <a:off x="6692348" y="4320209"/>
            <a:ext cx="0" cy="8613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CasellaDiTesto 18">
            <a:extLst>
              <a:ext uri="{FF2B5EF4-FFF2-40B4-BE49-F238E27FC236}">
                <a16:creationId xmlns:a16="http://schemas.microsoft.com/office/drawing/2014/main" xmlns="" id="{BC426FED-A005-4D4E-90CD-B04F14B7B47A}"/>
              </a:ext>
            </a:extLst>
          </p:cNvPr>
          <p:cNvSpPr txBox="1"/>
          <p:nvPr/>
        </p:nvSpPr>
        <p:spPr>
          <a:xfrm>
            <a:off x="6917635" y="4425449"/>
            <a:ext cx="1060169" cy="646331"/>
          </a:xfrm>
          <a:prstGeom prst="rect">
            <a:avLst/>
          </a:prstGeom>
          <a:noFill/>
        </p:spPr>
        <p:txBody>
          <a:bodyPr wrap="square" rtlCol="0">
            <a:spAutoFit/>
          </a:bodyPr>
          <a:lstStyle/>
          <a:p>
            <a:r>
              <a:rPr lang="it-IT" dirty="0"/>
              <a:t>Nouveau</a:t>
            </a:r>
          </a:p>
          <a:p>
            <a:r>
              <a:rPr lang="it-IT" dirty="0" err="1"/>
              <a:t>Règne</a:t>
            </a:r>
            <a:endParaRPr lang="it-IT" dirty="0"/>
          </a:p>
        </p:txBody>
      </p:sp>
    </p:spTree>
    <p:extLst>
      <p:ext uri="{BB962C8B-B14F-4D97-AF65-F5344CB8AC3E}">
        <p14:creationId xmlns:p14="http://schemas.microsoft.com/office/powerpoint/2010/main" val="1525363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1E44D113-BC21-40A2-8918-E7503E3EA793}"/>
              </a:ext>
            </a:extLst>
          </p:cNvPr>
          <p:cNvSpPr>
            <a:spLocks noGrp="1"/>
          </p:cNvSpPr>
          <p:nvPr>
            <p:ph type="title"/>
          </p:nvPr>
        </p:nvSpPr>
        <p:spPr>
          <a:xfrm>
            <a:off x="838200" y="365125"/>
            <a:ext cx="10515600" cy="1325563"/>
          </a:xfrm>
        </p:spPr>
        <p:txBody>
          <a:bodyPr>
            <a:normAutofit fontScale="90000"/>
          </a:bodyPr>
          <a:lstStyle/>
          <a:p>
            <a:pPr algn="ctr"/>
            <a:r>
              <a:rPr lang="fr-FR" dirty="0"/>
              <a:t> </a:t>
            </a:r>
            <a:r>
              <a:rPr lang="it-IT" u="sng" dirty="0">
                <a:solidFill>
                  <a:srgbClr val="C00000"/>
                </a:solidFill>
                <a:latin typeface="Castellar" panose="020A0402060406010301" pitchFamily="18" charset="0"/>
              </a:rPr>
              <a:t/>
            </a:r>
            <a:br>
              <a:rPr lang="it-IT" u="sng" dirty="0">
                <a:solidFill>
                  <a:srgbClr val="C00000"/>
                </a:solidFill>
                <a:latin typeface="Castellar" panose="020A0402060406010301" pitchFamily="18" charset="0"/>
              </a:rPr>
            </a:br>
            <a:r>
              <a:rPr lang="fr-FR" u="sng" dirty="0">
                <a:solidFill>
                  <a:srgbClr val="C00000"/>
                </a:solidFill>
                <a:latin typeface="Castellar" panose="020A0402060406010301" pitchFamily="18" charset="0"/>
              </a:rPr>
              <a:t>Vers quelle année commence la civilisation égyptienne ?</a:t>
            </a:r>
            <a:r>
              <a:rPr lang="it-IT" dirty="0"/>
              <a:t/>
            </a:r>
            <a:br>
              <a:rPr lang="it-IT" dirty="0"/>
            </a:br>
            <a:endParaRPr lang="it-IT" dirty="0"/>
          </a:p>
        </p:txBody>
      </p:sp>
      <p:sp>
        <p:nvSpPr>
          <p:cNvPr id="3" name="Segnaposto contenuto 2">
            <a:extLst>
              <a:ext uri="{FF2B5EF4-FFF2-40B4-BE49-F238E27FC236}">
                <a16:creationId xmlns:a16="http://schemas.microsoft.com/office/drawing/2014/main" xmlns="" id="{F64E70B4-2A78-47DF-8D6E-CD22453D8B37}"/>
              </a:ext>
            </a:extLst>
          </p:cNvPr>
          <p:cNvSpPr>
            <a:spLocks noGrp="1"/>
          </p:cNvSpPr>
          <p:nvPr>
            <p:ph idx="1"/>
          </p:nvPr>
        </p:nvSpPr>
        <p:spPr>
          <a:xfrm>
            <a:off x="652669" y="2048461"/>
            <a:ext cx="10515600" cy="639279"/>
          </a:xfrm>
        </p:spPr>
        <p:txBody>
          <a:bodyPr/>
          <a:lstStyle/>
          <a:p>
            <a:pPr marL="0" indent="0">
              <a:buNone/>
            </a:pPr>
            <a:r>
              <a:rPr lang="fr-FR" i="1" dirty="0">
                <a:latin typeface="Times New Roman" panose="02020603050405020304" pitchFamily="18" charset="0"/>
                <a:cs typeface="Times New Roman" panose="02020603050405020304" pitchFamily="18" charset="0"/>
              </a:rPr>
              <a:t>La civilisation égyptienne apparaît vers </a:t>
            </a:r>
            <a:endParaRPr lang="it-IT" dirty="0">
              <a:latin typeface="Times New Roman" panose="02020603050405020304" pitchFamily="18" charset="0"/>
              <a:cs typeface="Times New Roman" panose="02020603050405020304" pitchFamily="18" charset="0"/>
            </a:endParaRPr>
          </a:p>
        </p:txBody>
      </p:sp>
      <p:sp>
        <p:nvSpPr>
          <p:cNvPr id="4" name="CasellaDiTesto 3">
            <a:extLst>
              <a:ext uri="{FF2B5EF4-FFF2-40B4-BE49-F238E27FC236}">
                <a16:creationId xmlns:a16="http://schemas.microsoft.com/office/drawing/2014/main" xmlns="" id="{B27BBB33-58C2-46A2-81E3-E06830430DDB}"/>
              </a:ext>
            </a:extLst>
          </p:cNvPr>
          <p:cNvSpPr txBox="1"/>
          <p:nvPr/>
        </p:nvSpPr>
        <p:spPr>
          <a:xfrm>
            <a:off x="6612834" y="1461775"/>
            <a:ext cx="2782957" cy="1569660"/>
          </a:xfrm>
          <a:prstGeom prst="rect">
            <a:avLst/>
          </a:prstGeom>
          <a:noFill/>
        </p:spPr>
        <p:txBody>
          <a:bodyPr wrap="square" rtlCol="0">
            <a:spAutoFit/>
          </a:bodyPr>
          <a:lstStyle/>
          <a:p>
            <a:r>
              <a:rPr lang="it-IT" sz="9600" dirty="0">
                <a:latin typeface="Times New Roman" panose="02020603050405020304" pitchFamily="18" charset="0"/>
                <a:cs typeface="Times New Roman" panose="02020603050405020304" pitchFamily="18" charset="0"/>
              </a:rPr>
              <a:t>3000 </a:t>
            </a:r>
          </a:p>
        </p:txBody>
      </p:sp>
      <p:pic>
        <p:nvPicPr>
          <p:cNvPr id="7" name="Immagine 6">
            <a:extLst>
              <a:ext uri="{FF2B5EF4-FFF2-40B4-BE49-F238E27FC236}">
                <a16:creationId xmlns:a16="http://schemas.microsoft.com/office/drawing/2014/main" xmlns="" id="{23166065-56FF-4583-A314-944C8D645E5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7337" y="2807462"/>
            <a:ext cx="5238663" cy="3487321"/>
          </a:xfrm>
          <a:prstGeom prst="rect">
            <a:avLst/>
          </a:prstGeom>
        </p:spPr>
      </p:pic>
      <p:sp>
        <p:nvSpPr>
          <p:cNvPr id="8" name="CasellaDiTesto 7">
            <a:extLst>
              <a:ext uri="{FF2B5EF4-FFF2-40B4-BE49-F238E27FC236}">
                <a16:creationId xmlns:a16="http://schemas.microsoft.com/office/drawing/2014/main" xmlns="" id="{2513B75A-FDCD-4499-9286-869F1E52B851}"/>
              </a:ext>
            </a:extLst>
          </p:cNvPr>
          <p:cNvSpPr txBox="1"/>
          <p:nvPr/>
        </p:nvSpPr>
        <p:spPr>
          <a:xfrm>
            <a:off x="9211917" y="2164520"/>
            <a:ext cx="1162878" cy="523220"/>
          </a:xfrm>
          <a:prstGeom prst="rect">
            <a:avLst/>
          </a:prstGeom>
          <a:noFill/>
        </p:spPr>
        <p:txBody>
          <a:bodyPr wrap="square" rtlCol="0">
            <a:spAutoFit/>
          </a:bodyPr>
          <a:lstStyle/>
          <a:p>
            <a:r>
              <a:rPr lang="it-IT" sz="2800" dirty="0"/>
              <a:t>AV J-C</a:t>
            </a:r>
          </a:p>
        </p:txBody>
      </p:sp>
    </p:spTree>
    <p:extLst>
      <p:ext uri="{BB962C8B-B14F-4D97-AF65-F5344CB8AC3E}">
        <p14:creationId xmlns:p14="http://schemas.microsoft.com/office/powerpoint/2010/main" val="2182382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3A94EAC0-F993-468D-AC46-420168B625C2}"/>
              </a:ext>
            </a:extLst>
          </p:cNvPr>
          <p:cNvSpPr>
            <a:spLocks noGrp="1"/>
          </p:cNvSpPr>
          <p:nvPr>
            <p:ph type="title"/>
          </p:nvPr>
        </p:nvSpPr>
        <p:spPr>
          <a:xfrm>
            <a:off x="838200" y="185530"/>
            <a:ext cx="10515600" cy="1908314"/>
          </a:xfrm>
        </p:spPr>
        <p:txBody>
          <a:bodyPr>
            <a:normAutofit/>
          </a:bodyPr>
          <a:lstStyle/>
          <a:p>
            <a:pPr algn="ctr"/>
            <a:r>
              <a:rPr lang="fr-FR" u="sng" dirty="0">
                <a:solidFill>
                  <a:srgbClr val="C00000"/>
                </a:solidFill>
                <a:latin typeface="Castellar" panose="020A0402060406010301" pitchFamily="18" charset="0"/>
              </a:rPr>
              <a:t>A l’origine, dans quelle position sont enterrés les morts ?</a:t>
            </a:r>
            <a:endParaRPr lang="it-IT" dirty="0"/>
          </a:p>
        </p:txBody>
      </p:sp>
      <p:sp>
        <p:nvSpPr>
          <p:cNvPr id="3" name="Segnaposto contenuto 2">
            <a:extLst>
              <a:ext uri="{FF2B5EF4-FFF2-40B4-BE49-F238E27FC236}">
                <a16:creationId xmlns:a16="http://schemas.microsoft.com/office/drawing/2014/main" xmlns="" id="{74BC8BB5-6897-4E2F-9244-B84DC8062B45}"/>
              </a:ext>
            </a:extLst>
          </p:cNvPr>
          <p:cNvSpPr>
            <a:spLocks noGrp="1"/>
          </p:cNvSpPr>
          <p:nvPr>
            <p:ph idx="1"/>
          </p:nvPr>
        </p:nvSpPr>
        <p:spPr>
          <a:xfrm>
            <a:off x="692426" y="2258460"/>
            <a:ext cx="10515600" cy="1076601"/>
          </a:xfrm>
        </p:spPr>
        <p:txBody>
          <a:bodyPr/>
          <a:lstStyle/>
          <a:p>
            <a:pPr marL="0" indent="0">
              <a:buNone/>
            </a:pPr>
            <a:r>
              <a:rPr lang="fr-FR" i="1" dirty="0"/>
              <a:t>A l'origine de la civilisation égyptienne, les morts étaient enterrés en position fœtale, recroquevillée.</a:t>
            </a:r>
            <a:endParaRPr lang="it-IT" dirty="0"/>
          </a:p>
          <a:p>
            <a:pPr marL="0" indent="0">
              <a:buNone/>
            </a:pPr>
            <a:endParaRPr lang="it-IT" dirty="0"/>
          </a:p>
        </p:txBody>
      </p:sp>
      <p:pic>
        <p:nvPicPr>
          <p:cNvPr id="5" name="Immagine 4">
            <a:extLst>
              <a:ext uri="{FF2B5EF4-FFF2-40B4-BE49-F238E27FC236}">
                <a16:creationId xmlns:a16="http://schemas.microsoft.com/office/drawing/2014/main" xmlns="" id="{D090969C-0D7E-4046-884A-A8B7BAE743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7831" y="3149531"/>
            <a:ext cx="5146813" cy="3426177"/>
          </a:xfrm>
          <a:prstGeom prst="rect">
            <a:avLst/>
          </a:prstGeom>
        </p:spPr>
      </p:pic>
    </p:spTree>
    <p:extLst>
      <p:ext uri="{BB962C8B-B14F-4D97-AF65-F5344CB8AC3E}">
        <p14:creationId xmlns:p14="http://schemas.microsoft.com/office/powerpoint/2010/main" val="3017047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9D95A33A-EBB7-4F77-B23E-563CFB79C781}"/>
              </a:ext>
            </a:extLst>
          </p:cNvPr>
          <p:cNvSpPr>
            <a:spLocks noGrp="1"/>
          </p:cNvSpPr>
          <p:nvPr>
            <p:ph type="title"/>
          </p:nvPr>
        </p:nvSpPr>
        <p:spPr/>
        <p:txBody>
          <a:bodyPr/>
          <a:lstStyle/>
          <a:p>
            <a:pPr algn="ctr"/>
            <a:r>
              <a:rPr lang="fr-FR" u="sng" dirty="0">
                <a:solidFill>
                  <a:srgbClr val="C00000"/>
                </a:solidFill>
                <a:latin typeface="Castellar" panose="020A0402060406010301" pitchFamily="18" charset="0"/>
              </a:rPr>
              <a:t>Qu’est-ce que le </a:t>
            </a:r>
            <a:r>
              <a:rPr lang="fr-FR" u="sng" dirty="0" err="1">
                <a:solidFill>
                  <a:srgbClr val="C00000"/>
                </a:solidFill>
                <a:latin typeface="Castellar" panose="020A0402060406010301" pitchFamily="18" charset="0"/>
              </a:rPr>
              <a:t>némès</a:t>
            </a:r>
            <a:r>
              <a:rPr lang="fr-FR" u="sng" dirty="0">
                <a:solidFill>
                  <a:srgbClr val="C00000"/>
                </a:solidFill>
                <a:latin typeface="Castellar" panose="020A0402060406010301" pitchFamily="18" charset="0"/>
              </a:rPr>
              <a:t> ?</a:t>
            </a:r>
            <a:endParaRPr lang="it-IT" u="sng" dirty="0">
              <a:solidFill>
                <a:srgbClr val="C00000"/>
              </a:solidFill>
              <a:latin typeface="Castellar" panose="020A0402060406010301" pitchFamily="18" charset="0"/>
            </a:endParaRPr>
          </a:p>
        </p:txBody>
      </p:sp>
      <p:sp>
        <p:nvSpPr>
          <p:cNvPr id="3" name="Segnaposto contenuto 2">
            <a:extLst>
              <a:ext uri="{FF2B5EF4-FFF2-40B4-BE49-F238E27FC236}">
                <a16:creationId xmlns:a16="http://schemas.microsoft.com/office/drawing/2014/main" xmlns="" id="{BE135CFD-F1F4-4420-A49D-946D5784BEB1}"/>
              </a:ext>
            </a:extLst>
          </p:cNvPr>
          <p:cNvSpPr>
            <a:spLocks noGrp="1"/>
          </p:cNvSpPr>
          <p:nvPr>
            <p:ph idx="1"/>
          </p:nvPr>
        </p:nvSpPr>
        <p:spPr>
          <a:xfrm>
            <a:off x="838200" y="1825625"/>
            <a:ext cx="10515600" cy="1325563"/>
          </a:xfrm>
        </p:spPr>
        <p:txBody>
          <a:bodyPr/>
          <a:lstStyle/>
          <a:p>
            <a:pPr marL="0" indent="0">
              <a:buNone/>
            </a:pPr>
            <a:r>
              <a:rPr lang="fr-FR" i="1" dirty="0">
                <a:latin typeface="Times New Roman" panose="02020603050405020304" pitchFamily="18" charset="0"/>
                <a:cs typeface="Times New Roman" panose="02020603050405020304" pitchFamily="18" charset="0"/>
              </a:rPr>
              <a:t>Le </a:t>
            </a:r>
            <a:r>
              <a:rPr lang="fr-FR" i="1" dirty="0" err="1">
                <a:latin typeface="Times New Roman" panose="02020603050405020304" pitchFamily="18" charset="0"/>
                <a:cs typeface="Times New Roman" panose="02020603050405020304" pitchFamily="18" charset="0"/>
              </a:rPr>
              <a:t>Némès</a:t>
            </a:r>
            <a:r>
              <a:rPr lang="fr-FR" i="1" dirty="0">
                <a:latin typeface="Times New Roman" panose="02020603050405020304" pitchFamily="18" charset="0"/>
                <a:cs typeface="Times New Roman" panose="02020603050405020304" pitchFamily="18" charset="0"/>
              </a:rPr>
              <a:t> est la « coiffe » la plus emblématique de l'Egypte, portée par le pharaon au </a:t>
            </a:r>
            <a:r>
              <a:rPr lang="fr-FR" i="1" dirty="0" smtClean="0">
                <a:latin typeface="Times New Roman" panose="02020603050405020304" pitchFamily="18" charset="0"/>
                <a:cs typeface="Times New Roman" panose="02020603050405020304" pitchFamily="18" charset="0"/>
              </a:rPr>
              <a:t>cours </a:t>
            </a:r>
            <a:r>
              <a:rPr lang="fr-FR" i="1" dirty="0">
                <a:latin typeface="Times New Roman" panose="02020603050405020304" pitchFamily="18" charset="0"/>
                <a:cs typeface="Times New Roman" panose="02020603050405020304" pitchFamily="18" charset="0"/>
              </a:rPr>
              <a:t>de toute la durée de son règne, il était habituellement en or avec des bandes bleu marine. </a:t>
            </a:r>
            <a:endParaRPr lang="it-IT" dirty="0">
              <a:latin typeface="Times New Roman" panose="02020603050405020304" pitchFamily="18" charset="0"/>
              <a:cs typeface="Times New Roman" panose="02020603050405020304" pitchFamily="18" charset="0"/>
            </a:endParaRPr>
          </a:p>
        </p:txBody>
      </p:sp>
      <p:pic>
        <p:nvPicPr>
          <p:cNvPr id="5" name="Immagine 4">
            <a:extLst>
              <a:ext uri="{FF2B5EF4-FFF2-40B4-BE49-F238E27FC236}">
                <a16:creationId xmlns:a16="http://schemas.microsoft.com/office/drawing/2014/main" xmlns="" id="{83649777-5E04-41C8-A9A0-0B39B1F31DE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6130" t="17202" r="5925" b="12373"/>
          <a:stretch/>
        </p:blipFill>
        <p:spPr>
          <a:xfrm rot="16200000">
            <a:off x="4425156" y="2757716"/>
            <a:ext cx="3341687" cy="4128631"/>
          </a:xfrm>
          <a:prstGeom prst="rect">
            <a:avLst/>
          </a:prstGeom>
        </p:spPr>
      </p:pic>
    </p:spTree>
    <p:extLst>
      <p:ext uri="{BB962C8B-B14F-4D97-AF65-F5344CB8AC3E}">
        <p14:creationId xmlns:p14="http://schemas.microsoft.com/office/powerpoint/2010/main" val="2051060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4DEC52C0-C360-49B3-8AE6-E3EB1B501E13}"/>
              </a:ext>
            </a:extLst>
          </p:cNvPr>
          <p:cNvSpPr>
            <a:spLocks noGrp="1"/>
          </p:cNvSpPr>
          <p:nvPr>
            <p:ph type="title"/>
          </p:nvPr>
        </p:nvSpPr>
        <p:spPr/>
        <p:txBody>
          <a:bodyPr>
            <a:normAutofit fontScale="90000"/>
          </a:bodyPr>
          <a:lstStyle/>
          <a:p>
            <a:r>
              <a:rPr lang="fr-FR" u="sng" dirty="0">
                <a:solidFill>
                  <a:srgbClr val="C00000"/>
                </a:solidFill>
                <a:latin typeface="Castellar" panose="020A0402060406010301" pitchFamily="18" charset="0"/>
              </a:rPr>
              <a:t>Comment s’appelait la 1</a:t>
            </a:r>
            <a:r>
              <a:rPr lang="fr-FR" u="sng" baseline="30000" dirty="0">
                <a:solidFill>
                  <a:srgbClr val="C00000"/>
                </a:solidFill>
                <a:latin typeface="Castellar" panose="020A0402060406010301" pitchFamily="18" charset="0"/>
              </a:rPr>
              <a:t>re</a:t>
            </a:r>
            <a:r>
              <a:rPr lang="fr-FR" u="sng" dirty="0">
                <a:solidFill>
                  <a:srgbClr val="C00000"/>
                </a:solidFill>
                <a:latin typeface="Castellar" panose="020A0402060406010301" pitchFamily="18" charset="0"/>
              </a:rPr>
              <a:t>, la 2è capitale de l’Egypte ancienne ? </a:t>
            </a:r>
            <a:endParaRPr lang="it-IT" u="sng" dirty="0">
              <a:solidFill>
                <a:srgbClr val="C00000"/>
              </a:solidFill>
              <a:latin typeface="Castellar" panose="020A0402060406010301" pitchFamily="18" charset="0"/>
            </a:endParaRPr>
          </a:p>
        </p:txBody>
      </p:sp>
      <p:sp>
        <p:nvSpPr>
          <p:cNvPr id="3" name="Segnaposto contenuto 2">
            <a:extLst>
              <a:ext uri="{FF2B5EF4-FFF2-40B4-BE49-F238E27FC236}">
                <a16:creationId xmlns:a16="http://schemas.microsoft.com/office/drawing/2014/main" xmlns="" id="{49C79D22-FD2E-431C-ABA4-5468CE03C514}"/>
              </a:ext>
            </a:extLst>
          </p:cNvPr>
          <p:cNvSpPr>
            <a:spLocks noGrp="1"/>
          </p:cNvSpPr>
          <p:nvPr>
            <p:ph idx="1"/>
          </p:nvPr>
        </p:nvSpPr>
        <p:spPr>
          <a:xfrm>
            <a:off x="838200" y="1838878"/>
            <a:ext cx="10515600" cy="891071"/>
          </a:xfrm>
        </p:spPr>
        <p:txBody>
          <a:bodyPr/>
          <a:lstStyle/>
          <a:p>
            <a:pPr marL="0" indent="0">
              <a:buNone/>
            </a:pPr>
            <a:r>
              <a:rPr lang="fr-FR" i="1" dirty="0">
                <a:latin typeface="Times New Roman" panose="02020603050405020304" pitchFamily="18" charset="0"/>
                <a:cs typeface="Times New Roman" panose="02020603050405020304" pitchFamily="18" charset="0"/>
              </a:rPr>
              <a:t>Les deux premières capitales de </a:t>
            </a:r>
            <a:r>
              <a:rPr lang="fr-FR" i="1" dirty="0" smtClean="0">
                <a:latin typeface="Times New Roman" panose="02020603050405020304" pitchFamily="18" charset="0"/>
                <a:cs typeface="Times New Roman" panose="02020603050405020304" pitchFamily="18" charset="0"/>
              </a:rPr>
              <a:t>l'Egypte </a:t>
            </a:r>
            <a:r>
              <a:rPr lang="fr-FR" i="1" dirty="0">
                <a:latin typeface="Times New Roman" panose="02020603050405020304" pitchFamily="18" charset="0"/>
                <a:cs typeface="Times New Roman" panose="02020603050405020304" pitchFamily="18" charset="0"/>
              </a:rPr>
              <a:t>Ancienne étaient Thèbes et Memphis.</a:t>
            </a:r>
            <a:endParaRPr lang="it-IT" dirty="0">
              <a:latin typeface="Times New Roman" panose="02020603050405020304" pitchFamily="18" charset="0"/>
              <a:cs typeface="Times New Roman" panose="02020603050405020304" pitchFamily="18" charset="0"/>
            </a:endParaRPr>
          </a:p>
          <a:p>
            <a:pPr marL="0" indent="0">
              <a:buNone/>
            </a:pPr>
            <a:endParaRPr lang="it-IT" dirty="0"/>
          </a:p>
        </p:txBody>
      </p:sp>
      <p:pic>
        <p:nvPicPr>
          <p:cNvPr id="5" name="Immagine 4">
            <a:extLst>
              <a:ext uri="{FF2B5EF4-FFF2-40B4-BE49-F238E27FC236}">
                <a16:creationId xmlns:a16="http://schemas.microsoft.com/office/drawing/2014/main" xmlns="" id="{02335C67-9050-4AEB-BB6B-73FBB0B4B6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7648" y="2402992"/>
            <a:ext cx="4300111" cy="4089883"/>
          </a:xfrm>
          <a:prstGeom prst="rect">
            <a:avLst/>
          </a:prstGeom>
        </p:spPr>
      </p:pic>
    </p:spTree>
    <p:extLst>
      <p:ext uri="{BB962C8B-B14F-4D97-AF65-F5344CB8AC3E}">
        <p14:creationId xmlns:p14="http://schemas.microsoft.com/office/powerpoint/2010/main" val="2509629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C2BA489-5839-4894-92E9-4B6ED34BD7D3}"/>
              </a:ext>
            </a:extLst>
          </p:cNvPr>
          <p:cNvSpPr>
            <a:spLocks noGrp="1"/>
          </p:cNvSpPr>
          <p:nvPr>
            <p:ph type="title"/>
          </p:nvPr>
        </p:nvSpPr>
        <p:spPr/>
        <p:txBody>
          <a:bodyPr/>
          <a:lstStyle/>
          <a:p>
            <a:r>
              <a:rPr lang="fr-FR" u="sng" dirty="0">
                <a:solidFill>
                  <a:srgbClr val="C00000"/>
                </a:solidFill>
                <a:latin typeface="Castellar" panose="020A0402060406010301" pitchFamily="18" charset="0"/>
              </a:rPr>
              <a:t>Qu’est-ce qu’une mastaba ?</a:t>
            </a:r>
            <a:endParaRPr lang="it-IT" u="sng" dirty="0">
              <a:solidFill>
                <a:srgbClr val="C00000"/>
              </a:solidFill>
              <a:latin typeface="Castellar" panose="020A0402060406010301" pitchFamily="18" charset="0"/>
            </a:endParaRPr>
          </a:p>
        </p:txBody>
      </p:sp>
      <p:sp>
        <p:nvSpPr>
          <p:cNvPr id="3" name="Segnaposto contenuto 2">
            <a:extLst>
              <a:ext uri="{FF2B5EF4-FFF2-40B4-BE49-F238E27FC236}">
                <a16:creationId xmlns:a16="http://schemas.microsoft.com/office/drawing/2014/main" xmlns="" id="{0BAC7374-1199-4972-8974-C87B0D33BB25}"/>
              </a:ext>
            </a:extLst>
          </p:cNvPr>
          <p:cNvSpPr>
            <a:spLocks noGrp="1"/>
          </p:cNvSpPr>
          <p:nvPr>
            <p:ph idx="1"/>
          </p:nvPr>
        </p:nvSpPr>
        <p:spPr>
          <a:xfrm>
            <a:off x="838200" y="1825625"/>
            <a:ext cx="10515600" cy="2309053"/>
          </a:xfrm>
        </p:spPr>
        <p:txBody>
          <a:bodyPr/>
          <a:lstStyle/>
          <a:p>
            <a:pPr marL="0" indent="0">
              <a:buNone/>
            </a:pPr>
            <a:r>
              <a:rPr lang="fr-FR" i="1" dirty="0">
                <a:latin typeface="Times New Roman" panose="02020603050405020304" pitchFamily="18" charset="0"/>
                <a:cs typeface="Times New Roman" panose="02020603050405020304" pitchFamily="18" charset="0"/>
              </a:rPr>
              <a:t>La mastaba est un édifice funéraire en forme de pyramide aplatie, qui servait à enterrer les fonctionnaires, les pharaons et leur famille dans l'Egypte ancienne. Sa particularité est qu'elle est placée en dessous du niveau de la terre pour assurer au maximum sa sécurité et diminuer la fréquence des vols.</a:t>
            </a:r>
            <a:endParaRPr lang="it-IT" dirty="0">
              <a:latin typeface="Times New Roman" panose="02020603050405020304" pitchFamily="18" charset="0"/>
              <a:cs typeface="Times New Roman" panose="02020603050405020304" pitchFamily="18" charset="0"/>
            </a:endParaRPr>
          </a:p>
        </p:txBody>
      </p:sp>
      <p:pic>
        <p:nvPicPr>
          <p:cNvPr id="5" name="Immagine 4">
            <a:extLst>
              <a:ext uri="{FF2B5EF4-FFF2-40B4-BE49-F238E27FC236}">
                <a16:creationId xmlns:a16="http://schemas.microsoft.com/office/drawing/2014/main" xmlns="" id="{922B4324-385F-4850-A31A-517FDD74A4C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0722" y="3902474"/>
            <a:ext cx="4184523" cy="2877310"/>
          </a:xfrm>
          <a:prstGeom prst="rect">
            <a:avLst/>
          </a:prstGeom>
        </p:spPr>
      </p:pic>
      <p:pic>
        <p:nvPicPr>
          <p:cNvPr id="7" name="Immagine 6">
            <a:extLst>
              <a:ext uri="{FF2B5EF4-FFF2-40B4-BE49-F238E27FC236}">
                <a16:creationId xmlns:a16="http://schemas.microsoft.com/office/drawing/2014/main" xmlns="" id="{7BA80464-7800-43DF-9909-4F8D160921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2433" y="3587164"/>
            <a:ext cx="4804178" cy="3192620"/>
          </a:xfrm>
          <a:prstGeom prst="rect">
            <a:avLst/>
          </a:prstGeom>
        </p:spPr>
      </p:pic>
    </p:spTree>
    <p:extLst>
      <p:ext uri="{BB962C8B-B14F-4D97-AF65-F5344CB8AC3E}">
        <p14:creationId xmlns:p14="http://schemas.microsoft.com/office/powerpoint/2010/main" val="25949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8385FAF7-7F5B-4844-A76F-57C2318AE50E}"/>
              </a:ext>
            </a:extLst>
          </p:cNvPr>
          <p:cNvSpPr>
            <a:spLocks noGrp="1"/>
          </p:cNvSpPr>
          <p:nvPr>
            <p:ph type="title"/>
          </p:nvPr>
        </p:nvSpPr>
        <p:spPr>
          <a:xfrm>
            <a:off x="838200" y="749438"/>
            <a:ext cx="10515600" cy="1325563"/>
          </a:xfrm>
        </p:spPr>
        <p:txBody>
          <a:bodyPr>
            <a:normAutofit fontScale="90000"/>
          </a:bodyPr>
          <a:lstStyle/>
          <a:p>
            <a:pPr algn="ctr"/>
            <a:r>
              <a:rPr lang="fr-FR" u="sng" dirty="0">
                <a:solidFill>
                  <a:srgbClr val="C00000"/>
                </a:solidFill>
                <a:latin typeface="Castellar" panose="020A0402060406010301" pitchFamily="18" charset="0"/>
              </a:rPr>
              <a:t>Fonction des statues à côté des tombes ?</a:t>
            </a:r>
            <a:r>
              <a:rPr lang="it-IT" u="sng" dirty="0">
                <a:solidFill>
                  <a:srgbClr val="C00000"/>
                </a:solidFill>
                <a:latin typeface="Castellar" panose="020A0402060406010301" pitchFamily="18" charset="0"/>
              </a:rPr>
              <a:t/>
            </a:r>
            <a:br>
              <a:rPr lang="it-IT" u="sng" dirty="0">
                <a:solidFill>
                  <a:srgbClr val="C00000"/>
                </a:solidFill>
                <a:latin typeface="Castellar" panose="020A0402060406010301" pitchFamily="18" charset="0"/>
              </a:rPr>
            </a:br>
            <a:endParaRPr lang="it-IT" u="sng" dirty="0">
              <a:solidFill>
                <a:srgbClr val="C00000"/>
              </a:solidFill>
              <a:latin typeface="Castellar" panose="020A0402060406010301" pitchFamily="18" charset="0"/>
            </a:endParaRPr>
          </a:p>
        </p:txBody>
      </p:sp>
      <p:sp>
        <p:nvSpPr>
          <p:cNvPr id="3" name="Segnaposto contenuto 2">
            <a:extLst>
              <a:ext uri="{FF2B5EF4-FFF2-40B4-BE49-F238E27FC236}">
                <a16:creationId xmlns:a16="http://schemas.microsoft.com/office/drawing/2014/main" xmlns="" id="{544CE18F-3494-4F4F-A2DB-BB5ADEBC3531}"/>
              </a:ext>
            </a:extLst>
          </p:cNvPr>
          <p:cNvSpPr>
            <a:spLocks noGrp="1"/>
          </p:cNvSpPr>
          <p:nvPr>
            <p:ph idx="1"/>
          </p:nvPr>
        </p:nvSpPr>
        <p:spPr>
          <a:xfrm>
            <a:off x="838200" y="2355712"/>
            <a:ext cx="10515600" cy="2574097"/>
          </a:xfrm>
        </p:spPr>
        <p:txBody>
          <a:bodyPr>
            <a:normAutofit fontScale="25000" lnSpcReduction="20000"/>
          </a:bodyPr>
          <a:lstStyle/>
          <a:p>
            <a:pPr marL="0" indent="0">
              <a:buNone/>
            </a:pPr>
            <a:r>
              <a:rPr lang="fr-FR" sz="17600" i="1" dirty="0">
                <a:latin typeface="Times New Roman" panose="02020603050405020304" pitchFamily="18" charset="0"/>
                <a:cs typeface="Times New Roman" panose="02020603050405020304" pitchFamily="18" charset="0"/>
              </a:rPr>
              <a:t>La fonction de la statue devant un tombeau égyptien est de protéger la tombe mais aussi d'être accompagné dans l'au-delà et ne pas être seul.</a:t>
            </a:r>
            <a:endParaRPr lang="it-IT" sz="17600" dirty="0">
              <a:latin typeface="Times New Roman" panose="02020603050405020304" pitchFamily="18" charset="0"/>
              <a:cs typeface="Times New Roman" panose="02020603050405020304" pitchFamily="18" charset="0"/>
            </a:endParaRPr>
          </a:p>
          <a:p>
            <a:pPr marL="0" indent="0">
              <a:buNone/>
            </a:pPr>
            <a:r>
              <a:rPr lang="fr-FR" dirty="0">
                <a:latin typeface="Times New Roman" panose="02020603050405020304" pitchFamily="18" charset="0"/>
                <a:cs typeface="Times New Roman" panose="02020603050405020304" pitchFamily="18" charset="0"/>
              </a:rPr>
              <a:t> </a:t>
            </a:r>
            <a:endParaRPr lang="it-IT" dirty="0">
              <a:latin typeface="Times New Roman" panose="02020603050405020304" pitchFamily="18" charset="0"/>
              <a:cs typeface="Times New Roman" panose="02020603050405020304" pitchFamily="18" charset="0"/>
            </a:endParaRPr>
          </a:p>
          <a:p>
            <a:pPr marL="0" indent="0">
              <a:buNone/>
            </a:pPr>
            <a:endParaRPr lang="it-IT" dirty="0"/>
          </a:p>
        </p:txBody>
      </p:sp>
    </p:spTree>
    <p:extLst>
      <p:ext uri="{BB962C8B-B14F-4D97-AF65-F5344CB8AC3E}">
        <p14:creationId xmlns:p14="http://schemas.microsoft.com/office/powerpoint/2010/main" val="4133893582"/>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TotalTime>
  <Words>691</Words>
  <Application>Microsoft Office PowerPoint</Application>
  <PresentationFormat>Personalizzato</PresentationFormat>
  <Paragraphs>59</Paragraphs>
  <Slides>29</Slides>
  <Notes>0</Notes>
  <HiddenSlides>0</HiddenSlides>
  <MMClips>0</MMClips>
  <ScaleCrop>false</ScaleCrop>
  <HeadingPairs>
    <vt:vector size="4" baseType="variant">
      <vt:variant>
        <vt:lpstr>Tema</vt:lpstr>
      </vt:variant>
      <vt:variant>
        <vt:i4>1</vt:i4>
      </vt:variant>
      <vt:variant>
        <vt:lpstr>Titoli diapositive</vt:lpstr>
      </vt:variant>
      <vt:variant>
        <vt:i4>29</vt:i4>
      </vt:variant>
    </vt:vector>
  </HeadingPairs>
  <TitlesOfParts>
    <vt:vector size="30" baseType="lpstr">
      <vt:lpstr>Tema di Office</vt:lpstr>
      <vt:lpstr>Visite au musée archeologique de Turin photographie : COSTANZA CAMPANACCI REDACTION : ALESSANDRA SORESINA et maria vittoria passerin d’entreves 1G int.</vt:lpstr>
      <vt:lpstr> Que signifie est/ouest pour les Egyptiens de l’Antiquité ? </vt:lpstr>
      <vt:lpstr>Quel est le critère de présentation du musée ?</vt:lpstr>
      <vt:lpstr>  Vers quelle année commence la civilisation égyptienne ? </vt:lpstr>
      <vt:lpstr>A l’origine, dans quelle position sont enterrés les morts ?</vt:lpstr>
      <vt:lpstr>Qu’est-ce que le némès ?</vt:lpstr>
      <vt:lpstr>Comment s’appelait la 1re, la 2è capitale de l’Egypte ancienne ? </vt:lpstr>
      <vt:lpstr>Qu’est-ce qu’une mastaba ?</vt:lpstr>
      <vt:lpstr>Fonction des statues à côté des tombes ? </vt:lpstr>
      <vt:lpstr>A quoi sert le nom écrit au pied de la statue ?</vt:lpstr>
      <vt:lpstr>Evolution eT la forme des sarcophages?</vt:lpstr>
      <vt:lpstr>Les esclaves existaient-ils vraiment en Egypte ? </vt:lpstr>
      <vt:lpstr>Illustre l’importance de la découverte du village de Deir El Medina?</vt:lpstr>
      <vt:lpstr>Qu’est-ce que l’écriture hiératique ? </vt:lpstr>
      <vt:lpstr>Que raconte un papyrus très ancien présenté par la guide ?</vt:lpstr>
      <vt:lpstr>Utilité du noir autour des yeux ? </vt:lpstr>
      <vt:lpstr>Quels étaient les accessoires du pharaon ? </vt:lpstr>
      <vt:lpstr>Utilité du scarabée ? du cobra ? </vt:lpstr>
      <vt:lpstr>Pourquoi ne retirait-on pas le cœur lors de la momification ? </vt:lpstr>
      <vt:lpstr>A quoi servent les vases canopes ? </vt:lpstr>
      <vt:lpstr>Quelles étaient les 2 formes du dieu Thot ? </vt:lpstr>
      <vt:lpstr>Quelle est la fonction du livre des Morts ? </vt:lpstr>
      <vt:lpstr>Comment se présente une momie à l’époque romaine ?</vt:lpstr>
      <vt:lpstr>Que contient la salle finale ? </vt:lpstr>
      <vt:lpstr>ET POUR TERMINER, QUELQUES PHOTOS DE LA CLASSE!</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Visite au musée archeologique de Turin</dc:title>
  <dc:creator>Maria Vittoria Passerin d'Entrèves</dc:creator>
  <cp:lastModifiedBy>Fabienne</cp:lastModifiedBy>
  <cp:revision>20</cp:revision>
  <dcterms:created xsi:type="dcterms:W3CDTF">2019-02-20T15:42:12Z</dcterms:created>
  <dcterms:modified xsi:type="dcterms:W3CDTF">2019-03-04T15:23:51Z</dcterms:modified>
</cp:coreProperties>
</file>